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Gruppo"/>
      <p:regular r:id="rId72"/>
    </p:embeddedFont>
    <p:embeddedFont>
      <p:font typeface="Raleway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8E4A1C-C5EF-4DD1-A7E3-72A785371BC1}">
  <a:tblStyle styleId="{338E4A1C-C5EF-4DD1-A7E3-72A785371B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Light-regular.fntdata"/><Relationship Id="rId72" Type="http://schemas.openxmlformats.org/officeDocument/2006/relationships/font" Target="fonts/Gruppo-regular.fntdata"/><Relationship Id="rId31" Type="http://schemas.openxmlformats.org/officeDocument/2006/relationships/slide" Target="slides/slide24.xml"/><Relationship Id="rId75" Type="http://schemas.openxmlformats.org/officeDocument/2006/relationships/font" Target="fonts/RalewayLight-italic.fntdata"/><Relationship Id="rId30" Type="http://schemas.openxmlformats.org/officeDocument/2006/relationships/slide" Target="slides/slide23.xml"/><Relationship Id="rId74" Type="http://schemas.openxmlformats.org/officeDocument/2006/relationships/font" Target="fonts/RalewayLight-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RalewayLight-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46b3fd9b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146b3fd9ba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6b27389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need a specific emission in time</a:t>
            </a:r>
            <a:endParaRPr/>
          </a:p>
          <a:p>
            <a:pPr indent="-298450" lvl="0" marL="457200" rtl="0" algn="l">
              <a:spcBef>
                <a:spcPts val="0"/>
              </a:spcBef>
              <a:spcAft>
                <a:spcPts val="0"/>
              </a:spcAft>
              <a:buSzPts val="1100"/>
              <a:buChar char="-"/>
            </a:pPr>
            <a:r>
              <a:rPr lang="en"/>
              <a:t>Moving against the flow of execution</a:t>
            </a:r>
            <a:endParaRPr/>
          </a:p>
        </p:txBody>
      </p:sp>
      <p:sp>
        <p:nvSpPr>
          <p:cNvPr id="239" name="Google Shape;239;g316b273896b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6b273896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need a specific emission in time</a:t>
            </a:r>
            <a:endParaRPr/>
          </a:p>
          <a:p>
            <a:pPr indent="-298450" lvl="0" marL="457200" rtl="0" algn="l">
              <a:spcBef>
                <a:spcPts val="0"/>
              </a:spcBef>
              <a:spcAft>
                <a:spcPts val="0"/>
              </a:spcAft>
              <a:buSzPts val="1100"/>
              <a:buChar char="-"/>
            </a:pPr>
            <a:r>
              <a:rPr lang="en"/>
              <a:t>Moving against the flow of execution</a:t>
            </a:r>
            <a:endParaRPr/>
          </a:p>
        </p:txBody>
      </p:sp>
      <p:sp>
        <p:nvSpPr>
          <p:cNvPr id="253" name="Google Shape;253;g316b273896b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6b273896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16b273896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5ef3a93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What problems was it designed to solve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multiple things happen at once (like in modern apps or on the web), it gets messy because everyone is trying to "write" to the same chalkboard at the same time</a:t>
            </a:r>
            <a:endParaRPr>
              <a:solidFill>
                <a:schemeClr val="dk1"/>
              </a:solidFill>
            </a:endParaRPr>
          </a:p>
        </p:txBody>
      </p:sp>
      <p:sp>
        <p:nvSpPr>
          <p:cNvPr id="281" name="Google Shape;281;g315ef3a93d4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6b27389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go against the flow of execution</a:t>
            </a:r>
            <a:endParaRPr/>
          </a:p>
          <a:p>
            <a:pPr indent="-298450" lvl="0" marL="457200" rtl="0" algn="l">
              <a:spcBef>
                <a:spcPts val="0"/>
              </a:spcBef>
              <a:spcAft>
                <a:spcPts val="0"/>
              </a:spcAft>
              <a:buSzPts val="1100"/>
              <a:buChar char="-"/>
            </a:pPr>
            <a:r>
              <a:rPr lang="en"/>
              <a:t>We mutate </a:t>
            </a:r>
            <a:endParaRPr/>
          </a:p>
          <a:p>
            <a:pPr indent="-298450" lvl="0" marL="457200" rtl="0" algn="l">
              <a:spcBef>
                <a:spcPts val="0"/>
              </a:spcBef>
              <a:spcAft>
                <a:spcPts val="0"/>
              </a:spcAft>
              <a:buSzPts val="1100"/>
              <a:buChar char="-"/>
            </a:pPr>
            <a:r>
              <a:rPr lang="en"/>
              <a:t>Leads to unexpected behavior</a:t>
            </a:r>
            <a:endParaRPr/>
          </a:p>
        </p:txBody>
      </p:sp>
      <p:sp>
        <p:nvSpPr>
          <p:cNvPr id="295" name="Google Shape;295;g316b273896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6b273896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16b273896b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62a7a2c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Break away from the pop culture a bit and look at the foundations</a:t>
            </a:r>
            <a:endParaRPr/>
          </a:p>
          <a:p>
            <a:pPr indent="-298450" lvl="0" marL="457200" rtl="0" algn="l">
              <a:spcBef>
                <a:spcPts val="0"/>
              </a:spcBef>
              <a:spcAft>
                <a:spcPts val="0"/>
              </a:spcAft>
              <a:buSzPts val="1100"/>
              <a:buChar char="-"/>
            </a:pPr>
            <a:r>
              <a:rPr lang="en"/>
              <a:t>Illuminate the principles of reactivity</a:t>
            </a:r>
            <a:endParaRPr/>
          </a:p>
        </p:txBody>
      </p:sp>
      <p:sp>
        <p:nvSpPr>
          <p:cNvPr id="323" name="Google Shape;323;g3162a7a2c6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6b273896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Break away from the pop culture a bit and look at the foundations</a:t>
            </a:r>
            <a:endParaRPr/>
          </a:p>
          <a:p>
            <a:pPr indent="-298450" lvl="0" marL="457200" rtl="0" algn="l">
              <a:spcBef>
                <a:spcPts val="0"/>
              </a:spcBef>
              <a:spcAft>
                <a:spcPts val="0"/>
              </a:spcAft>
              <a:buSzPts val="1100"/>
              <a:buChar char="-"/>
            </a:pPr>
            <a:r>
              <a:rPr lang="en"/>
              <a:t>Illuminate the principles of reactivity</a:t>
            </a:r>
            <a:endParaRPr/>
          </a:p>
        </p:txBody>
      </p:sp>
      <p:sp>
        <p:nvSpPr>
          <p:cNvPr id="337" name="Google Shape;337;g316b273896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7009c2c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Break away from the pop culture a bit and look at the foundations</a:t>
            </a:r>
            <a:endParaRPr/>
          </a:p>
          <a:p>
            <a:pPr indent="-298450" lvl="0" marL="457200" rtl="0" algn="l">
              <a:spcBef>
                <a:spcPts val="0"/>
              </a:spcBef>
              <a:spcAft>
                <a:spcPts val="0"/>
              </a:spcAft>
              <a:buSzPts val="1100"/>
              <a:buChar char="-"/>
            </a:pPr>
            <a:r>
              <a:rPr lang="en"/>
              <a:t>Illuminate the principles of reactivity</a:t>
            </a:r>
            <a:endParaRPr/>
          </a:p>
        </p:txBody>
      </p:sp>
      <p:sp>
        <p:nvSpPr>
          <p:cNvPr id="351" name="Google Shape;351;g317009c2cb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6b273896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of those frameworks have some similarity in the way they handle their process</a:t>
            </a:r>
            <a:endParaRPr/>
          </a:p>
          <a:p>
            <a:pPr indent="-298450" lvl="0" marL="457200" rtl="0" algn="l">
              <a:spcBef>
                <a:spcPts val="0"/>
              </a:spcBef>
              <a:spcAft>
                <a:spcPts val="0"/>
              </a:spcAft>
              <a:buSzPts val="1100"/>
              <a:buChar char="-"/>
            </a:pPr>
            <a:r>
              <a:rPr lang="en"/>
              <a:t>They give you syntax </a:t>
            </a:r>
            <a:r>
              <a:rPr lang="en"/>
              <a:t>that</a:t>
            </a:r>
            <a:r>
              <a:rPr lang="en"/>
              <a:t> should </a:t>
            </a:r>
            <a:r>
              <a:rPr lang="en"/>
              <a:t>increase</a:t>
            </a:r>
            <a:r>
              <a:rPr lang="en"/>
              <a:t> </a:t>
            </a:r>
            <a:r>
              <a:rPr lang="en"/>
              <a:t>maintainability</a:t>
            </a:r>
            <a:r>
              <a:rPr lang="en"/>
              <a:t> </a:t>
            </a:r>
            <a:endParaRPr/>
          </a:p>
        </p:txBody>
      </p:sp>
      <p:sp>
        <p:nvSpPr>
          <p:cNvPr id="365" name="Google Shape;365;g316b273896b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46b3fd9ba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Working in SiteGround has brought to me …</a:t>
            </a:r>
            <a:endParaRPr/>
          </a:p>
          <a:p>
            <a:pPr indent="-298450" lvl="0" marL="457200" rtl="0" algn="l">
              <a:spcBef>
                <a:spcPts val="0"/>
              </a:spcBef>
              <a:spcAft>
                <a:spcPts val="0"/>
              </a:spcAft>
              <a:buSzPts val="1100"/>
              <a:buChar char="-"/>
            </a:pPr>
            <a:r>
              <a:rPr lang="en"/>
              <a:t>Shate what is valuable for you</a:t>
            </a:r>
            <a:endParaRPr/>
          </a:p>
          <a:p>
            <a:pPr indent="-298450" lvl="0" marL="457200" rtl="0" algn="l">
              <a:spcBef>
                <a:spcPts val="0"/>
              </a:spcBef>
              <a:spcAft>
                <a:spcPts val="0"/>
              </a:spcAft>
              <a:buSzPts val="1100"/>
              <a:buChar char="-"/>
            </a:pPr>
            <a:r>
              <a:rPr lang="en"/>
              <a:t>Човека зад програмиста </a:t>
            </a:r>
            <a:endParaRPr/>
          </a:p>
        </p:txBody>
      </p:sp>
      <p:sp>
        <p:nvSpPr>
          <p:cNvPr id="132" name="Google Shape;132;g3146b3fd9ba_2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5ef3a93d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p>
        </p:txBody>
      </p:sp>
      <p:sp>
        <p:nvSpPr>
          <p:cNvPr id="379" name="Google Shape;379;g315ef3a93d4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6b273896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Remove mutations in your code</a:t>
            </a:r>
            <a:endParaRPr/>
          </a:p>
          <a:p>
            <a:pPr indent="-298450" lvl="0" marL="457200" rtl="0" algn="l">
              <a:spcBef>
                <a:spcPts val="0"/>
              </a:spcBef>
              <a:spcAft>
                <a:spcPts val="0"/>
              </a:spcAft>
              <a:buSzPts val="1100"/>
              <a:buChar char="-"/>
            </a:pPr>
            <a:r>
              <a:rPr lang="en"/>
              <a:t>To remove them you’ll make new instances of objects  (so immutability would be inferred)</a:t>
            </a:r>
            <a:endParaRPr/>
          </a:p>
        </p:txBody>
      </p:sp>
      <p:sp>
        <p:nvSpPr>
          <p:cNvPr id="392" name="Google Shape;392;g316b273896b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5ef3a93d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a:t>
            </a:r>
            <a:r>
              <a:rPr lang="en"/>
              <a:t> want to start off with a pitfall</a:t>
            </a:r>
            <a:endParaRPr/>
          </a:p>
        </p:txBody>
      </p:sp>
      <p:sp>
        <p:nvSpPr>
          <p:cNvPr id="406" name="Google Shape;406;g315ef3a93d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46b3fd9b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3146b3fd9ba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5ef3a93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need to detect change to be reactive</a:t>
            </a:r>
            <a:endParaRPr/>
          </a:p>
        </p:txBody>
      </p:sp>
      <p:sp>
        <p:nvSpPr>
          <p:cNvPr id="434" name="Google Shape;434;g315ef3a93d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6b273896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Remove mutations in your code</a:t>
            </a:r>
            <a:endParaRPr/>
          </a:p>
        </p:txBody>
      </p:sp>
      <p:sp>
        <p:nvSpPr>
          <p:cNvPr id="448" name="Google Shape;448;g316b273896b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16b273896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462" name="Google Shape;462;g316b273896b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65d5e47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165d5e474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6b273896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490" name="Google Shape;490;g316b273896b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6b273896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316b273896b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62a7a2c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Give the expectations</a:t>
            </a:r>
            <a:endParaRPr/>
          </a:p>
          <a:p>
            <a:pPr indent="-298450" lvl="0" marL="457200" rtl="0" algn="l">
              <a:spcBef>
                <a:spcPts val="0"/>
              </a:spcBef>
              <a:spcAft>
                <a:spcPts val="0"/>
              </a:spcAft>
              <a:buSzPts val="1100"/>
              <a:buChar char="-"/>
            </a:pPr>
            <a:r>
              <a:rPr lang="en"/>
              <a:t>How these concepts came to be and are used together</a:t>
            </a:r>
            <a:endParaRPr/>
          </a:p>
          <a:p>
            <a:pPr indent="-298450" lvl="0" marL="457200" rtl="0" algn="l">
              <a:spcBef>
                <a:spcPts val="0"/>
              </a:spcBef>
              <a:spcAft>
                <a:spcPts val="0"/>
              </a:spcAft>
              <a:buSzPts val="1100"/>
              <a:buChar char="-"/>
            </a:pPr>
            <a:r>
              <a:rPr lang="en"/>
              <a:t>Reason in a decoupled way</a:t>
            </a:r>
            <a:endParaRPr/>
          </a:p>
        </p:txBody>
      </p:sp>
      <p:sp>
        <p:nvSpPr>
          <p:cNvPr id="146" name="Google Shape;146;g3162a7a2c67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6b273896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316b273896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5ef3a93d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15ef3a93d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15ef3a93d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15ef3a93d4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5ef3a93d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15ef3a93d4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5ef3a93d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315ef3a93d4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65d5e47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the problems of creating a relationship between memory and code</a:t>
            </a:r>
            <a:endParaRPr/>
          </a:p>
          <a:p>
            <a:pPr indent="-298450" lvl="0" marL="457200" rtl="0" algn="l">
              <a:spcBef>
                <a:spcPts val="0"/>
              </a:spcBef>
              <a:spcAft>
                <a:spcPts val="0"/>
              </a:spcAft>
              <a:buSzPts val="1100"/>
              <a:buChar char="-"/>
            </a:pPr>
            <a:r>
              <a:rPr lang="en"/>
              <a:t>Has this created a relationship</a:t>
            </a:r>
            <a:endParaRPr/>
          </a:p>
        </p:txBody>
      </p:sp>
      <p:sp>
        <p:nvSpPr>
          <p:cNvPr id="585" name="Google Shape;585;g3165d5e474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5ef3a93d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315ef3a93d4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5ef3a93d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is the benefit of this approach? </a:t>
            </a:r>
            <a:endParaRPr/>
          </a:p>
          <a:p>
            <a:pPr indent="-298450" lvl="0" marL="457200" rtl="0" algn="l">
              <a:spcBef>
                <a:spcPts val="0"/>
              </a:spcBef>
              <a:spcAft>
                <a:spcPts val="0"/>
              </a:spcAft>
              <a:buSzPts val="1100"/>
              <a:buChar char="-"/>
            </a:pPr>
            <a:r>
              <a:rPr lang="en"/>
              <a:t>It is Inversion of Control, mainly because domUpdater is responsible for itself. Plus, we can hide its update function as a private function. </a:t>
            </a:r>
            <a:endParaRPr/>
          </a:p>
          <a:p>
            <a:pPr indent="-298450" lvl="0" marL="457200" rtl="0" algn="l">
              <a:spcBef>
                <a:spcPts val="0"/>
              </a:spcBef>
              <a:spcAft>
                <a:spcPts val="0"/>
              </a:spcAft>
              <a:buSzPts val="1100"/>
              <a:buChar char="-"/>
            </a:pPr>
            <a:r>
              <a:rPr lang="en"/>
              <a:t>In the passive case, it was required to have update function public, which means we are exposing domUpdater’s internal state management outwards.</a:t>
            </a:r>
            <a:endParaRPr/>
          </a:p>
          <a:p>
            <a:pPr indent="-298450" lvl="0" marL="457200" rtl="0" algn="l">
              <a:spcBef>
                <a:spcPts val="0"/>
              </a:spcBef>
              <a:spcAft>
                <a:spcPts val="0"/>
              </a:spcAft>
              <a:buSzPts val="1100"/>
              <a:buChar char="-"/>
            </a:pPr>
            <a:r>
              <a:rPr lang="en"/>
              <a:t>It also means if we want to discover how DomUpdater works, we need to find all usages of the updateFn in the codebase</a:t>
            </a:r>
            <a:endParaRPr/>
          </a:p>
        </p:txBody>
      </p:sp>
      <p:sp>
        <p:nvSpPr>
          <p:cNvPr id="612" name="Google Shape;612;g315ef3a93d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5ef3a93d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15ef3a93d4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65d5e474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Solved the problem of managing updates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Solution is kind of clunky as we are the source of updates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do better, right now we react to all events</a:t>
            </a:r>
            <a:endParaRPr>
              <a:solidFill>
                <a:schemeClr val="dk1"/>
              </a:solidFill>
            </a:endParaRPr>
          </a:p>
        </p:txBody>
      </p:sp>
      <p:sp>
        <p:nvSpPr>
          <p:cNvPr id="640" name="Google Shape;640;g3165d5e474d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46b3fd9ba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subjective</a:t>
            </a:r>
            <a:endParaRPr/>
          </a:p>
        </p:txBody>
      </p:sp>
      <p:sp>
        <p:nvSpPr>
          <p:cNvPr id="160" name="Google Shape;160;g3146b3fd9ba_2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16b273896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Space and time to be captured in a const</a:t>
            </a:r>
            <a:endParaRPr/>
          </a:p>
        </p:txBody>
      </p:sp>
      <p:sp>
        <p:nvSpPr>
          <p:cNvPr id="654" name="Google Shape;654;g316b273896b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5ef3a93d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Really powerful in composing and modifying producer behavior</a:t>
            </a:r>
            <a:endParaRPr/>
          </a:p>
          <a:p>
            <a:pPr indent="-298450" lvl="0" marL="457200" rtl="0" algn="l">
              <a:spcBef>
                <a:spcPts val="0"/>
              </a:spcBef>
              <a:spcAft>
                <a:spcPts val="0"/>
              </a:spcAft>
              <a:buSzPts val="1100"/>
              <a:buChar char="-"/>
            </a:pPr>
            <a:r>
              <a:rPr lang="en"/>
              <a:t>We created an observer</a:t>
            </a:r>
            <a:endParaRPr/>
          </a:p>
        </p:txBody>
      </p:sp>
      <p:sp>
        <p:nvSpPr>
          <p:cNvPr id="667" name="Google Shape;667;g315ef3a93d4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15ef3a93d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315ef3a93d4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5ef3a93d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315ef3a93d4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d5b9fdd3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d5b9fdd3c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5ef3a93d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15ef3a93d4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5ef3a93d4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lang="en"/>
              <a:t>border</a:t>
            </a:r>
            <a:r>
              <a:rPr lang="en"/>
              <a:t> picture is that reactivity is managing side effects</a:t>
            </a:r>
            <a:endParaRPr/>
          </a:p>
          <a:p>
            <a:pPr indent="-298450" lvl="0" marL="457200" rtl="0" algn="l">
              <a:spcBef>
                <a:spcPts val="0"/>
              </a:spcBef>
              <a:spcAft>
                <a:spcPts val="0"/>
              </a:spcAft>
              <a:buClr>
                <a:schemeClr val="dk1"/>
              </a:buClr>
              <a:buSzPts val="1100"/>
              <a:buChar char="-"/>
            </a:pPr>
            <a:r>
              <a:rPr lang="en">
                <a:solidFill>
                  <a:schemeClr val="dk1"/>
                </a:solidFill>
              </a:rPr>
              <a:t>What are side effect: </a:t>
            </a:r>
            <a:r>
              <a:rPr b="1" lang="en">
                <a:solidFill>
                  <a:schemeClr val="dk1"/>
                </a:solidFill>
              </a:rPr>
              <a:t>side effects</a:t>
            </a:r>
            <a:r>
              <a:rPr lang="en">
                <a:solidFill>
                  <a:schemeClr val="dk1"/>
                </a:solidFill>
              </a:rPr>
              <a:t> occur when a function or operation interacts with the outside world or modifies a state outside its local context: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Programming fundamentally involves dealing with side effects, whether synchronous or asynchronous, single or multiple values, and whether they are produced or consumed.</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SzPts val="1100"/>
              <a:buChar char="-"/>
            </a:pPr>
            <a:r>
              <a:rPr lang="en"/>
              <a:t>Everything</a:t>
            </a:r>
            <a:r>
              <a:rPr lang="en"/>
              <a:t> is an observable</a:t>
            </a:r>
            <a:endParaRPr/>
          </a:p>
          <a:p>
            <a:pPr indent="-298450" lvl="0" marL="457200" rtl="0" algn="l">
              <a:spcBef>
                <a:spcPts val="0"/>
              </a:spcBef>
              <a:spcAft>
                <a:spcPts val="0"/>
              </a:spcAft>
              <a:buSzPts val="1100"/>
              <a:buChar char="-"/>
            </a:pPr>
            <a:r>
              <a:rPr lang="en"/>
              <a:t>Reactive is just a marketing term for duality of covariance and contravariance</a:t>
            </a:r>
            <a:endParaRPr/>
          </a:p>
          <a:p>
            <a:pPr indent="-298450" lvl="0" marL="457200" rtl="0" algn="l">
              <a:spcBef>
                <a:spcPts val="0"/>
              </a:spcBef>
              <a:spcAft>
                <a:spcPts val="0"/>
              </a:spcAft>
              <a:buSzPts val="1100"/>
              <a:buChar char="-"/>
            </a:pPr>
            <a:r>
              <a:rPr lang="en"/>
              <a:t>Reactive is composition of side effects</a:t>
            </a:r>
            <a:endParaRPr>
              <a:solidFill>
                <a:schemeClr val="dk1"/>
              </a:solidFill>
            </a:endParaRPr>
          </a:p>
        </p:txBody>
      </p:sp>
      <p:sp>
        <p:nvSpPr>
          <p:cNvPr id="736" name="Google Shape;736;g315ef3a93d4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15ef3a93d4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315ef3a93d4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5ef3a93d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do you create data when you have a single value </a:t>
            </a:r>
            <a:endParaRPr/>
          </a:p>
          <a:p>
            <a:pPr indent="-298450" lvl="0" marL="457200" rtl="0" algn="l">
              <a:spcBef>
                <a:spcPts val="0"/>
              </a:spcBef>
              <a:spcAft>
                <a:spcPts val="0"/>
              </a:spcAft>
              <a:buSzPts val="1100"/>
              <a:buChar char="-"/>
            </a:pPr>
            <a:r>
              <a:rPr lang="en"/>
              <a:t>Generator and iterator</a:t>
            </a:r>
            <a:endParaRPr/>
          </a:p>
        </p:txBody>
      </p:sp>
      <p:sp>
        <p:nvSpPr>
          <p:cNvPr id="765" name="Google Shape;765;g315ef3a93d4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5ef3a93d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Handling side effects really depends on the type of data that you’re working with</a:t>
            </a:r>
            <a:endParaRPr/>
          </a:p>
        </p:txBody>
      </p:sp>
      <p:sp>
        <p:nvSpPr>
          <p:cNvPr id="779" name="Google Shape;779;g315ef3a93d4_0_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6b27389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16b273896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15ef3a93d4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315ef3a93d4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5ef3a93d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Compare to the input example, which is pretty simple, when we have a lot of complex interactions that change the dom, if the alternative is imperative, we would never scale</a:t>
            </a:r>
            <a:endParaRPr/>
          </a:p>
        </p:txBody>
      </p:sp>
      <p:sp>
        <p:nvSpPr>
          <p:cNvPr id="808" name="Google Shape;808;g315ef3a93d4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165d5e47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Giving a set of mental tools </a:t>
            </a:r>
            <a:endParaRPr/>
          </a:p>
        </p:txBody>
      </p:sp>
      <p:sp>
        <p:nvSpPr>
          <p:cNvPr id="822" name="Google Shape;822;g3165d5e474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7009c2c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Тва като го видите какво си мислите</a:t>
            </a:r>
            <a:endParaRPr/>
          </a:p>
          <a:p>
            <a:pPr indent="-298450" lvl="0" marL="457200" rtl="0" algn="l">
              <a:spcBef>
                <a:spcPts val="0"/>
              </a:spcBef>
              <a:spcAft>
                <a:spcPts val="0"/>
              </a:spcAft>
              <a:buSzPts val="1100"/>
              <a:buChar char="-"/>
            </a:pPr>
            <a:r>
              <a:rPr lang="en"/>
              <a:t>Ако го видите тоя код кво си викате</a:t>
            </a:r>
            <a:endParaRPr/>
          </a:p>
        </p:txBody>
      </p:sp>
      <p:sp>
        <p:nvSpPr>
          <p:cNvPr id="836" name="Google Shape;836;g317009c2cbc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17009c2c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317009c2c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162a7a2c6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Not here to preach, simple code does the job</a:t>
            </a:r>
            <a:endParaRPr/>
          </a:p>
        </p:txBody>
      </p:sp>
      <p:sp>
        <p:nvSpPr>
          <p:cNvPr id="862" name="Google Shape;862;g3162a7a2c67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184ec546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There’s always a turning point when maintenance becomes hell</a:t>
            </a:r>
            <a:endParaRPr/>
          </a:p>
          <a:p>
            <a:pPr indent="-298450" lvl="0" marL="457200" rtl="0" algn="l">
              <a:spcBef>
                <a:spcPts val="0"/>
              </a:spcBef>
              <a:spcAft>
                <a:spcPts val="0"/>
              </a:spcAft>
              <a:buSzPts val="1100"/>
              <a:buChar char="-"/>
            </a:pPr>
            <a:r>
              <a:rPr lang="en"/>
              <a:t>So we should consider the less verbose approach that does the most work</a:t>
            </a:r>
            <a:endParaRPr/>
          </a:p>
        </p:txBody>
      </p:sp>
      <p:sp>
        <p:nvSpPr>
          <p:cNvPr id="877" name="Google Shape;877;g3184ec5463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146b3fd9ba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Botev plovdiv s botev vraca ne ? </a:t>
            </a:r>
            <a:endParaRPr/>
          </a:p>
          <a:p>
            <a:pPr indent="-298450" lvl="0" marL="457200" rtl="0" algn="l">
              <a:spcBef>
                <a:spcPts val="0"/>
              </a:spcBef>
              <a:spcAft>
                <a:spcPts val="0"/>
              </a:spcAft>
              <a:buSzPts val="1100"/>
              <a:buChar char="-"/>
            </a:pPr>
            <a:r>
              <a:rPr lang="en"/>
              <a:t>Define a clear goal of the presentation and what is going to be explained</a:t>
            </a:r>
            <a:endParaRPr/>
          </a:p>
          <a:p>
            <a:pPr indent="-298450" lvl="0" marL="457200" rtl="0" algn="l">
              <a:spcBef>
                <a:spcPts val="0"/>
              </a:spcBef>
              <a:spcAft>
                <a:spcPts val="0"/>
              </a:spcAft>
              <a:buSzPts val="1100"/>
              <a:buChar char="-"/>
            </a:pPr>
            <a:r>
              <a:rPr lang="en"/>
              <a:t>In the beginning describe what it’s about and in the end put it into focus</a:t>
            </a:r>
            <a:endParaRPr/>
          </a:p>
          <a:p>
            <a:pPr indent="-298450" lvl="0" marL="457200" rtl="0" algn="l">
              <a:spcBef>
                <a:spcPts val="0"/>
              </a:spcBef>
              <a:spcAft>
                <a:spcPts val="0"/>
              </a:spcAft>
              <a:buSzPts val="1100"/>
              <a:buChar char="-"/>
            </a:pPr>
            <a:r>
              <a:rPr lang="en"/>
              <a:t>Thread throughout the presentation of a takeaway</a:t>
            </a:r>
            <a:endParaRPr/>
          </a:p>
          <a:p>
            <a:pPr indent="-298450" lvl="0" marL="457200" rtl="0" algn="l">
              <a:spcBef>
                <a:spcPts val="0"/>
              </a:spcBef>
              <a:spcAft>
                <a:spcPts val="0"/>
              </a:spcAft>
              <a:buSzPts val="1100"/>
              <a:buChar char="-"/>
            </a:pPr>
            <a:r>
              <a:rPr lang="en"/>
              <a:t>Elaboration on everyday principles (black box opening)</a:t>
            </a:r>
            <a:endParaRPr/>
          </a:p>
          <a:p>
            <a:pPr indent="-298450" lvl="0" marL="457200" rtl="0" algn="l">
              <a:spcBef>
                <a:spcPts val="0"/>
              </a:spcBef>
              <a:spcAft>
                <a:spcPts val="0"/>
              </a:spcAft>
              <a:buSzPts val="1100"/>
              <a:buChar char="-"/>
            </a:pPr>
            <a:r>
              <a:rPr lang="en"/>
              <a:t>More diagrams</a:t>
            </a:r>
            <a:endParaRPr/>
          </a:p>
          <a:p>
            <a:pPr indent="-298450" lvl="0" marL="457200" rtl="0" algn="l">
              <a:spcBef>
                <a:spcPts val="0"/>
              </a:spcBef>
              <a:spcAft>
                <a:spcPts val="0"/>
              </a:spcAft>
              <a:buSzPts val="1100"/>
              <a:buChar char="-"/>
            </a:pPr>
            <a:r>
              <a:rPr lang="en"/>
              <a:t>Summary of the concepts (recap)</a:t>
            </a:r>
            <a:endParaRPr/>
          </a:p>
          <a:p>
            <a:pPr indent="-298450" lvl="0" marL="457200" rtl="0" algn="l">
              <a:spcBef>
                <a:spcPts val="0"/>
              </a:spcBef>
              <a:spcAft>
                <a:spcPts val="0"/>
              </a:spcAft>
              <a:buSzPts val="1100"/>
              <a:buChar char="-"/>
            </a:pPr>
            <a:r>
              <a:rPr lang="en"/>
              <a:t>Resolution of the concept provided in the </a:t>
            </a:r>
            <a:r>
              <a:rPr lang="en"/>
              <a:t>beginning</a:t>
            </a:r>
            <a:r>
              <a:rPr lang="en"/>
              <a:t> </a:t>
            </a:r>
            <a:endParaRPr/>
          </a:p>
          <a:p>
            <a:pPr indent="-298450" lvl="0" marL="457200" rtl="0" algn="l">
              <a:spcBef>
                <a:spcPts val="0"/>
              </a:spcBef>
              <a:spcAft>
                <a:spcPts val="0"/>
              </a:spcAft>
              <a:buSzPts val="1100"/>
              <a:buChar char="-"/>
            </a:pPr>
            <a:r>
              <a:rPr lang="en"/>
              <a:t>Elaborate on push pull behaviors</a:t>
            </a:r>
            <a:endParaRPr/>
          </a:p>
          <a:p>
            <a:pPr indent="-298450" lvl="0" marL="457200" rtl="0" algn="l">
              <a:spcBef>
                <a:spcPts val="0"/>
              </a:spcBef>
              <a:spcAft>
                <a:spcPts val="0"/>
              </a:spcAft>
              <a:buClr>
                <a:schemeClr val="dk1"/>
              </a:buClr>
              <a:buSzPts val="1100"/>
              <a:buChar char="-"/>
            </a:pPr>
            <a:r>
              <a:rPr lang="en">
                <a:solidFill>
                  <a:schemeClr val="dk1"/>
                </a:solidFill>
              </a:rPr>
              <a:t>You create a mental model but it’s shielded by the framework you’re using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Provide partial answer of the main question we’re answering throughout the presentation</a:t>
            </a:r>
            <a:endParaRPr/>
          </a:p>
          <a:p>
            <a:pPr indent="-298450" lvl="0" marL="457200" rtl="0" algn="l">
              <a:spcBef>
                <a:spcPts val="0"/>
              </a:spcBef>
              <a:spcAft>
                <a:spcPts val="0"/>
              </a:spcAft>
              <a:buSzPts val="1100"/>
              <a:buChar char="-"/>
            </a:pPr>
            <a:r>
              <a:t/>
            </a:r>
            <a:endParaRPr/>
          </a:p>
        </p:txBody>
      </p:sp>
      <p:sp>
        <p:nvSpPr>
          <p:cNvPr id="891" name="Google Shape;891;g3146b3fd9ba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46b3fd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Why did I start working with react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React before understanding js (inspiration)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Along the way found how the industry is converging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Reactivity as pop culture</a:t>
            </a:r>
            <a:endParaRPr/>
          </a:p>
        </p:txBody>
      </p:sp>
      <p:sp>
        <p:nvSpPr>
          <p:cNvPr id="896" name="Google Shape;896;g3146b3fd9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8662dd0f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318662dd0f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65d5e4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Value is space </a:t>
            </a:r>
            <a:endParaRPr/>
          </a:p>
          <a:p>
            <a:pPr indent="-298450" lvl="0" marL="457200" rtl="0" algn="l">
              <a:spcBef>
                <a:spcPts val="0"/>
              </a:spcBef>
              <a:spcAft>
                <a:spcPts val="0"/>
              </a:spcAft>
              <a:buSzPts val="1100"/>
              <a:buChar char="-"/>
            </a:pPr>
            <a:r>
              <a:rPr lang="en"/>
              <a:t>Tends to change in the lifecycle of the application</a:t>
            </a:r>
            <a:endParaRPr/>
          </a:p>
        </p:txBody>
      </p:sp>
      <p:sp>
        <p:nvSpPr>
          <p:cNvPr id="186" name="Google Shape;186;g3165d5e47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18662dd0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318662dd0f9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15ef3a93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315ef3a93d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15ef3a93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the </a:t>
            </a:r>
            <a:r>
              <a:rPr lang="en"/>
              <a:t>problems of creating a relationship between memory and code</a:t>
            </a:r>
            <a:endParaRPr/>
          </a:p>
          <a:p>
            <a:pPr indent="-298450" lvl="0" marL="457200" rtl="0" algn="l">
              <a:spcBef>
                <a:spcPts val="0"/>
              </a:spcBef>
              <a:spcAft>
                <a:spcPts val="0"/>
              </a:spcAft>
              <a:buSzPts val="1100"/>
              <a:buChar char="-"/>
            </a:pPr>
            <a:r>
              <a:rPr lang="en"/>
              <a:t>Has this created a relationship</a:t>
            </a:r>
            <a:endParaRPr/>
          </a:p>
        </p:txBody>
      </p:sp>
      <p:sp>
        <p:nvSpPr>
          <p:cNvPr id="950" name="Google Shape;950;g315ef3a93d4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15ef3a93d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need a specific emission in time</a:t>
            </a:r>
            <a:endParaRPr/>
          </a:p>
          <a:p>
            <a:pPr indent="-298450" lvl="0" marL="457200" rtl="0" algn="l">
              <a:spcBef>
                <a:spcPts val="0"/>
              </a:spcBef>
              <a:spcAft>
                <a:spcPts val="0"/>
              </a:spcAft>
              <a:buSzPts val="1100"/>
              <a:buChar char="-"/>
            </a:pPr>
            <a:r>
              <a:rPr lang="en"/>
              <a:t>Moving against the flow of execution</a:t>
            </a:r>
            <a:endParaRPr/>
          </a:p>
          <a:p>
            <a:pPr indent="-298450" lvl="0" marL="457200" rtl="0" algn="l">
              <a:spcBef>
                <a:spcPts val="0"/>
              </a:spcBef>
              <a:spcAft>
                <a:spcPts val="0"/>
              </a:spcAft>
              <a:buSzPts val="1100"/>
              <a:buChar char="-"/>
            </a:pPr>
            <a:r>
              <a:rPr lang="en"/>
              <a:t>Toq mutation poveche emphasiz</a:t>
            </a:r>
            <a:endParaRPr/>
          </a:p>
        </p:txBody>
      </p:sp>
      <p:sp>
        <p:nvSpPr>
          <p:cNvPr id="964" name="Google Shape;964;g315ef3a93d4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5ef3a93d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mutated space, optimized for the cheapest resource</a:t>
            </a:r>
            <a:endParaRPr/>
          </a:p>
        </p:txBody>
      </p:sp>
      <p:sp>
        <p:nvSpPr>
          <p:cNvPr id="978" name="Google Shape;978;g315ef3a93d4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5ef3a93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https://www.ozone.bg/landing/black-friday/js/scripts.js</a:t>
            </a:r>
            <a:endParaRPr/>
          </a:p>
        </p:txBody>
      </p:sp>
      <p:sp>
        <p:nvSpPr>
          <p:cNvPr id="200" name="Google Shape;200;g315ef3a93d4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5b9fdd3c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Тва като го видите какво си мислите</a:t>
            </a:r>
            <a:endParaRPr/>
          </a:p>
          <a:p>
            <a:pPr indent="-298450" lvl="0" marL="457200" rtl="0" algn="l">
              <a:spcBef>
                <a:spcPts val="0"/>
              </a:spcBef>
              <a:spcAft>
                <a:spcPts val="0"/>
              </a:spcAft>
              <a:buSzPts val="1100"/>
              <a:buChar char="-"/>
            </a:pPr>
            <a:r>
              <a:rPr lang="en"/>
              <a:t>Ако го видите тоя код кво си викате</a:t>
            </a:r>
            <a:endParaRPr/>
          </a:p>
        </p:txBody>
      </p:sp>
      <p:sp>
        <p:nvSpPr>
          <p:cNvPr id="213" name="Google Shape;213;g2d5b9fdd3c1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5b9fdd3c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We develop new ways of working when pressure occurs</a:t>
            </a:r>
            <a:endParaRPr>
              <a:solidFill>
                <a:schemeClr val="dk1"/>
              </a:solidFill>
            </a:endParaRPr>
          </a:p>
          <a:p>
            <a:pPr indent="0" lvl="0" marL="0" rtl="0" algn="l">
              <a:spcBef>
                <a:spcPts val="0"/>
              </a:spcBef>
              <a:spcAft>
                <a:spcPts val="0"/>
              </a:spcAft>
              <a:buNone/>
            </a:pPr>
            <a:r>
              <a:t/>
            </a:r>
            <a:endParaRPr/>
          </a:p>
        </p:txBody>
      </p:sp>
      <p:sp>
        <p:nvSpPr>
          <p:cNvPr id="226" name="Google Shape;226;g2d5b9fdd3c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0"/>
          <a:stretch/>
        </p:blipFill>
        <p:spPr>
          <a:xfrm>
            <a:off x="571" y="322"/>
            <a:ext cx="9142857" cy="51428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40" name="Shape 240"/>
        <p:cNvGrpSpPr/>
        <p:nvPr/>
      </p:nvGrpSpPr>
      <p:grpSpPr>
        <a:xfrm>
          <a:off x="0" y="0"/>
          <a:ext cx="0" cy="0"/>
          <a:chOff x="0" y="0"/>
          <a:chExt cx="0" cy="0"/>
        </a:xfrm>
      </p:grpSpPr>
      <p:sp>
        <p:nvSpPr>
          <p:cNvPr id="241" name="Google Shape;241;p3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42" name="Google Shape;242;p3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43" name="Google Shape;243;p3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44" name="Google Shape;244;p3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45" name="Google Shape;245;p3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46" name="Google Shape;246;p3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47" name="Google Shape;247;p3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48" name="Google Shape;248;p3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49" name="Google Shape;249;p34"/>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WHY IS IT COMPLICATED?</a:t>
            </a:r>
            <a:endParaRPr sz="2700">
              <a:solidFill>
                <a:srgbClr val="FFFFFF"/>
              </a:solidFill>
            </a:endParaRPr>
          </a:p>
        </p:txBody>
      </p:sp>
      <p:sp>
        <p:nvSpPr>
          <p:cNvPr id="250" name="Google Shape;250;p34"/>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54" name="Shape 254"/>
        <p:cNvGrpSpPr/>
        <p:nvPr/>
      </p:nvGrpSpPr>
      <p:grpSpPr>
        <a:xfrm>
          <a:off x="0" y="0"/>
          <a:ext cx="0" cy="0"/>
          <a:chOff x="0" y="0"/>
          <a:chExt cx="0" cy="0"/>
        </a:xfrm>
      </p:grpSpPr>
      <p:sp>
        <p:nvSpPr>
          <p:cNvPr id="255" name="Google Shape;255;p3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56" name="Google Shape;256;p3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57" name="Google Shape;257;p3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58" name="Google Shape;258;p3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59" name="Google Shape;259;p3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60" name="Google Shape;260;p3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61" name="Google Shape;261;p3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62" name="Google Shape;262;p3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63" name="Google Shape;263;p35"/>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TWO REASONS</a:t>
            </a:r>
            <a:endParaRPr sz="2700">
              <a:solidFill>
                <a:srgbClr val="FFFFFF"/>
              </a:solidFill>
            </a:endParaRPr>
          </a:p>
        </p:txBody>
      </p:sp>
      <p:sp>
        <p:nvSpPr>
          <p:cNvPr id="264" name="Google Shape;264;p35"/>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68" name="Shape 268"/>
        <p:cNvGrpSpPr/>
        <p:nvPr/>
      </p:nvGrpSpPr>
      <p:grpSpPr>
        <a:xfrm>
          <a:off x="0" y="0"/>
          <a:ext cx="0" cy="0"/>
          <a:chOff x="0" y="0"/>
          <a:chExt cx="0" cy="0"/>
        </a:xfrm>
      </p:grpSpPr>
      <p:sp>
        <p:nvSpPr>
          <p:cNvPr id="269" name="Google Shape;269;p3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70" name="Google Shape;270;p3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71" name="Google Shape;271;p3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72" name="Google Shape;272;p3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73" name="Google Shape;273;p3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74" name="Google Shape;274;p3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75" name="Google Shape;275;p3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76" name="Google Shape;276;p3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77" name="Google Shape;277;p36"/>
          <p:cNvSpPr txBox="1"/>
          <p:nvPr/>
        </p:nvSpPr>
        <p:spPr>
          <a:xfrm>
            <a:off x="2001762" y="1117701"/>
            <a:ext cx="5514300" cy="9393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THE LANGUAGE DOES NOT PROTECT US</a:t>
            </a:r>
            <a:endParaRPr sz="2700">
              <a:solidFill>
                <a:srgbClr val="FFFFFF"/>
              </a:solidFill>
            </a:endParaRPr>
          </a:p>
        </p:txBody>
      </p:sp>
      <p:sp>
        <p:nvSpPr>
          <p:cNvPr id="278" name="Google Shape;278;p36"/>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82" name="Shape 282"/>
        <p:cNvGrpSpPr/>
        <p:nvPr/>
      </p:nvGrpSpPr>
      <p:grpSpPr>
        <a:xfrm>
          <a:off x="0" y="0"/>
          <a:ext cx="0" cy="0"/>
          <a:chOff x="0" y="0"/>
          <a:chExt cx="0" cy="0"/>
        </a:xfrm>
      </p:grpSpPr>
      <p:sp>
        <p:nvSpPr>
          <p:cNvPr id="283" name="Google Shape;283;p3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84" name="Google Shape;284;p3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85" name="Google Shape;285;p3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86" name="Google Shape;286;p3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87" name="Google Shape;287;p3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88" name="Google Shape;288;p3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89" name="Google Shape;289;p3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90" name="Google Shape;290;p3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91" name="Google Shape;291;p37"/>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IT USED TO BE SIMPLE</a:t>
            </a:r>
            <a:endParaRPr sz="700"/>
          </a:p>
        </p:txBody>
      </p:sp>
      <p:sp>
        <p:nvSpPr>
          <p:cNvPr id="292" name="Google Shape;292;p37"/>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&lt;</a:t>
            </a:r>
            <a:r>
              <a:rPr lang="en" sz="1700">
                <a:solidFill>
                  <a:srgbClr val="7EE787"/>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id</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"message"</a:t>
            </a:r>
            <a:r>
              <a:rPr lang="en" sz="1700">
                <a:solidFill>
                  <a:srgbClr val="C9D1D9"/>
                </a:solidFill>
                <a:latin typeface="Courier New"/>
                <a:ea typeface="Courier New"/>
                <a:cs typeface="Courier New"/>
                <a:sym typeface="Courier New"/>
              </a:rPr>
              <a:t>&gt;Hello, JS.Talks()!&lt;/</a:t>
            </a:r>
            <a:r>
              <a:rPr lang="en" sz="1700">
                <a:solidFill>
                  <a:srgbClr val="7EE787"/>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&lt;</a:t>
            </a:r>
            <a:r>
              <a:rPr lang="en" sz="1700">
                <a:solidFill>
                  <a:srgbClr val="7EE787"/>
                </a:solidFill>
                <a:latin typeface="Courier New"/>
                <a:ea typeface="Courier New"/>
                <a:cs typeface="Courier New"/>
                <a:sym typeface="Courier New"/>
              </a:rPr>
              <a:t>button</a:t>
            </a: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onclick</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"updateMessage()"</a:t>
            </a:r>
            <a:r>
              <a:rPr lang="en" sz="1700">
                <a:solidFill>
                  <a:srgbClr val="C9D1D9"/>
                </a:solidFill>
                <a:latin typeface="Courier New"/>
                <a:ea typeface="Courier New"/>
                <a:cs typeface="Courier New"/>
                <a:sym typeface="Courier New"/>
              </a:rPr>
              <a:t>&gt;Click Me&lt;/</a:t>
            </a:r>
            <a:r>
              <a:rPr lang="en" sz="1700">
                <a:solidFill>
                  <a:srgbClr val="7EE787"/>
                </a:solidFill>
                <a:latin typeface="Courier New"/>
                <a:ea typeface="Courier New"/>
                <a:cs typeface="Courier New"/>
                <a:sym typeface="Courier New"/>
              </a:rPr>
              <a:t>button</a:t>
            </a:r>
            <a:r>
              <a:rPr lang="en" sz="1700">
                <a:solidFill>
                  <a:srgbClr val="C9D1D9"/>
                </a:solidFill>
                <a:latin typeface="Courier New"/>
                <a:ea typeface="Courier New"/>
                <a:cs typeface="Courier New"/>
                <a:sym typeface="Courier New"/>
              </a:rPr>
              <a:t>&gt;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&lt;</a:t>
            </a:r>
            <a:r>
              <a:rPr lang="en" sz="1700">
                <a:solidFill>
                  <a:srgbClr val="7EE787"/>
                </a:solidFill>
                <a:latin typeface="Courier New"/>
                <a:ea typeface="Courier New"/>
                <a:cs typeface="Courier New"/>
                <a:sym typeface="Courier New"/>
              </a:rPr>
              <a:t>script</a:t>
            </a:r>
            <a:r>
              <a:rPr lang="en" sz="1700">
                <a:solidFill>
                  <a:srgbClr val="C9D1D9"/>
                </a:solidFill>
                <a:latin typeface="Courier New"/>
                <a:ea typeface="Courier New"/>
                <a:cs typeface="Courier New"/>
                <a:sym typeface="Courier New"/>
              </a:rPr>
              <a:t>&gt;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updateMessage</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getElementById</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"message"</a:t>
            </a:r>
            <a:r>
              <a:rPr lang="en" sz="1700">
                <a:solidFill>
                  <a:srgbClr val="C9D1D9"/>
                </a:solidFill>
                <a:latin typeface="Courier New"/>
                <a:ea typeface="Courier New"/>
                <a:cs typeface="Courier New"/>
                <a:sym typeface="Courier New"/>
              </a:rPr>
              <a:t>).textContent = </a:t>
            </a:r>
            <a:r>
              <a:rPr lang="en" sz="1700">
                <a:solidFill>
                  <a:srgbClr val="A5D6FF"/>
                </a:solidFill>
                <a:latin typeface="Courier New"/>
                <a:ea typeface="Courier New"/>
                <a:cs typeface="Courier New"/>
                <a:sym typeface="Courier New"/>
              </a:rPr>
              <a:t>"Hellow!"</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&lt;/</a:t>
            </a:r>
            <a:r>
              <a:rPr lang="en" sz="1700">
                <a:solidFill>
                  <a:srgbClr val="7EE787"/>
                </a:solidFill>
                <a:latin typeface="Courier New"/>
                <a:ea typeface="Courier New"/>
                <a:cs typeface="Courier New"/>
                <a:sym typeface="Courier New"/>
              </a:rPr>
              <a:t>script</a:t>
            </a:r>
            <a:r>
              <a:rPr lang="en" sz="1700">
                <a:solidFill>
                  <a:srgbClr val="C9D1D9"/>
                </a:solidFill>
                <a:latin typeface="Courier New"/>
                <a:ea typeface="Courier New"/>
                <a:cs typeface="Courier New"/>
                <a:sym typeface="Courier New"/>
              </a:rPr>
              <a:t>&gt;</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96" name="Shape 296"/>
        <p:cNvGrpSpPr/>
        <p:nvPr/>
      </p:nvGrpSpPr>
      <p:grpSpPr>
        <a:xfrm>
          <a:off x="0" y="0"/>
          <a:ext cx="0" cy="0"/>
          <a:chOff x="0" y="0"/>
          <a:chExt cx="0" cy="0"/>
        </a:xfrm>
      </p:grpSpPr>
      <p:sp>
        <p:nvSpPr>
          <p:cNvPr id="297" name="Google Shape;297;p3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98" name="Google Shape;298;p3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99" name="Google Shape;299;p3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00" name="Google Shape;300;p3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01" name="Google Shape;301;p3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02" name="Google Shape;302;p3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03" name="Google Shape;303;p3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04" name="Google Shape;304;p3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05" name="Google Shape;305;p38"/>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NOT A BYTE MORE</a:t>
            </a:r>
            <a:endParaRPr sz="2700">
              <a:solidFill>
                <a:srgbClr val="FFFFFF"/>
              </a:solidFill>
            </a:endParaRPr>
          </a:p>
        </p:txBody>
      </p:sp>
      <p:sp>
        <p:nvSpPr>
          <p:cNvPr id="306" name="Google Shape;306;p38"/>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data = {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content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createTextNode</a:t>
            </a:r>
            <a:r>
              <a:rPr lang="en" sz="1700">
                <a:solidFill>
                  <a:srgbClr val="C9D1D9"/>
                </a:solidFill>
                <a:latin typeface="Courier New"/>
                <a:ea typeface="Courier New"/>
                <a:cs typeface="Courier New"/>
                <a:sym typeface="Courier New"/>
              </a:rPr>
              <a:t>(data.value);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paragraph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createElement</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paragraph.</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(content);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.body.</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(paragraph);</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some place else in the code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data.value = </a:t>
            </a:r>
            <a:r>
              <a:rPr lang="en" sz="1700">
                <a:solidFill>
                  <a:srgbClr val="A5D6FF"/>
                </a:solidFill>
                <a:latin typeface="Courier New"/>
                <a:ea typeface="Courier New"/>
                <a:cs typeface="Courier New"/>
                <a:sym typeface="Courier New"/>
              </a:rPr>
              <a:t>'Hello JS.Talks()'</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10" name="Shape 310"/>
        <p:cNvGrpSpPr/>
        <p:nvPr/>
      </p:nvGrpSpPr>
      <p:grpSpPr>
        <a:xfrm>
          <a:off x="0" y="0"/>
          <a:ext cx="0" cy="0"/>
          <a:chOff x="0" y="0"/>
          <a:chExt cx="0" cy="0"/>
        </a:xfrm>
      </p:grpSpPr>
      <p:sp>
        <p:nvSpPr>
          <p:cNvPr id="311" name="Google Shape;311;p3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12" name="Google Shape;312;p3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13" name="Google Shape;313;p3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14" name="Google Shape;314;p3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15" name="Google Shape;315;p3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16" name="Google Shape;316;p3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17" name="Google Shape;317;p3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18" name="Google Shape;318;p3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19" name="Google Shape;319;p39"/>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HOW TO MAKE IT PREDICTABLE?</a:t>
            </a:r>
            <a:endParaRPr sz="2700">
              <a:solidFill>
                <a:srgbClr val="FFFFFF"/>
              </a:solidFill>
            </a:endParaRPr>
          </a:p>
        </p:txBody>
      </p:sp>
      <p:sp>
        <p:nvSpPr>
          <p:cNvPr id="320" name="Google Shape;320;p39"/>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data = {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content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createTextNode</a:t>
            </a:r>
            <a:r>
              <a:rPr lang="en" sz="1700">
                <a:solidFill>
                  <a:srgbClr val="C9D1D9"/>
                </a:solidFill>
                <a:latin typeface="Courier New"/>
                <a:ea typeface="Courier New"/>
                <a:cs typeface="Courier New"/>
                <a:sym typeface="Courier New"/>
              </a:rPr>
              <a:t>(data.value);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paragraph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createElement</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paragraph.</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(content);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.body.</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(paragraph);</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some place else in the code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data.value = </a:t>
            </a:r>
            <a:r>
              <a:rPr lang="en" sz="1700">
                <a:solidFill>
                  <a:srgbClr val="A5D6FF"/>
                </a:solidFill>
                <a:latin typeface="Courier New"/>
                <a:ea typeface="Courier New"/>
                <a:cs typeface="Courier New"/>
                <a:sym typeface="Courier New"/>
              </a:rPr>
              <a:t>'Hello JS.Talks()'</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24" name="Shape 324"/>
        <p:cNvGrpSpPr/>
        <p:nvPr/>
      </p:nvGrpSpPr>
      <p:grpSpPr>
        <a:xfrm>
          <a:off x="0" y="0"/>
          <a:ext cx="0" cy="0"/>
          <a:chOff x="0" y="0"/>
          <a:chExt cx="0" cy="0"/>
        </a:xfrm>
      </p:grpSpPr>
      <p:sp>
        <p:nvSpPr>
          <p:cNvPr id="325" name="Google Shape;325;p4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26" name="Google Shape;326;p4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27" name="Google Shape;327;p4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28" name="Google Shape;328;p4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29" name="Google Shape;329;p4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30" name="Google Shape;330;p4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31" name="Google Shape;331;p4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32" name="Google Shape;332;p4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33" name="Google Shape;333;p40"/>
          <p:cNvSpPr txBox="1"/>
          <p:nvPr/>
        </p:nvSpPr>
        <p:spPr>
          <a:xfrm>
            <a:off x="2001762" y="1117700"/>
            <a:ext cx="5514300" cy="14631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How can we design modern applications to be more predictable and maintainable?</a:t>
            </a:r>
            <a:endParaRPr sz="700"/>
          </a:p>
        </p:txBody>
      </p:sp>
      <p:sp>
        <p:nvSpPr>
          <p:cNvPr id="334" name="Google Shape;334;p40"/>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38" name="Shape 338"/>
        <p:cNvGrpSpPr/>
        <p:nvPr/>
      </p:nvGrpSpPr>
      <p:grpSpPr>
        <a:xfrm>
          <a:off x="0" y="0"/>
          <a:ext cx="0" cy="0"/>
          <a:chOff x="0" y="0"/>
          <a:chExt cx="0" cy="0"/>
        </a:xfrm>
      </p:grpSpPr>
      <p:sp>
        <p:nvSpPr>
          <p:cNvPr id="339" name="Google Shape;339;p41"/>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40" name="Google Shape;340;p41"/>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41" name="Google Shape;341;p41"/>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42" name="Google Shape;342;p41"/>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43" name="Google Shape;343;p41"/>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44" name="Google Shape;344;p41"/>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45" name="Google Shape;345;p41"/>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46" name="Google Shape;346;p41"/>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47" name="Google Shape;347;p41"/>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I DON’T KNOW…</a:t>
            </a:r>
            <a:endParaRPr sz="2700">
              <a:solidFill>
                <a:srgbClr val="FFFFFF"/>
              </a:solidFill>
            </a:endParaRPr>
          </a:p>
        </p:txBody>
      </p:sp>
      <p:sp>
        <p:nvSpPr>
          <p:cNvPr id="348" name="Google Shape;348;p41"/>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52" name="Shape 352"/>
        <p:cNvGrpSpPr/>
        <p:nvPr/>
      </p:nvGrpSpPr>
      <p:grpSpPr>
        <a:xfrm>
          <a:off x="0" y="0"/>
          <a:ext cx="0" cy="0"/>
          <a:chOff x="0" y="0"/>
          <a:chExt cx="0" cy="0"/>
        </a:xfrm>
      </p:grpSpPr>
      <p:sp>
        <p:nvSpPr>
          <p:cNvPr id="353" name="Google Shape;353;p4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54" name="Google Shape;354;p4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55" name="Google Shape;355;p4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56" name="Google Shape;356;p4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57" name="Google Shape;357;p4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58" name="Google Shape;358;p4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59" name="Google Shape;359;p4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60" name="Google Shape;360;p4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61" name="Google Shape;361;p42"/>
          <p:cNvSpPr txBox="1"/>
          <p:nvPr/>
        </p:nvSpPr>
        <p:spPr>
          <a:xfrm>
            <a:off x="2001762" y="1117701"/>
            <a:ext cx="5514300" cy="9393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I DON’T KNOW…</a:t>
            </a:r>
            <a:endParaRPr sz="2700">
              <a:solidFill>
                <a:srgbClr val="FFFFFF"/>
              </a:solidFill>
            </a:endParaRPr>
          </a:p>
          <a:p>
            <a:pPr indent="0" lvl="0" marL="0" marR="0" rtl="0" algn="ctr">
              <a:lnSpc>
                <a:spcPct val="126007"/>
              </a:lnSpc>
              <a:spcBef>
                <a:spcPts val="0"/>
              </a:spcBef>
              <a:spcAft>
                <a:spcPts val="0"/>
              </a:spcAft>
              <a:buNone/>
            </a:pPr>
            <a:r>
              <a:rPr lang="en" sz="2700">
                <a:solidFill>
                  <a:srgbClr val="FFFFFF"/>
                </a:solidFill>
              </a:rPr>
              <a:t>IT DEPENDS</a:t>
            </a:r>
            <a:endParaRPr sz="2700">
              <a:solidFill>
                <a:srgbClr val="FFFFFF"/>
              </a:solidFill>
            </a:endParaRPr>
          </a:p>
        </p:txBody>
      </p:sp>
      <p:sp>
        <p:nvSpPr>
          <p:cNvPr id="362" name="Google Shape;362;p42"/>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66" name="Shape 366"/>
        <p:cNvGrpSpPr/>
        <p:nvPr/>
      </p:nvGrpSpPr>
      <p:grpSpPr>
        <a:xfrm>
          <a:off x="0" y="0"/>
          <a:ext cx="0" cy="0"/>
          <a:chOff x="0" y="0"/>
          <a:chExt cx="0" cy="0"/>
        </a:xfrm>
      </p:grpSpPr>
      <p:sp>
        <p:nvSpPr>
          <p:cNvPr id="367" name="Google Shape;367;p4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68" name="Google Shape;368;p4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69" name="Google Shape;369;p4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70" name="Google Shape;370;p4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71" name="Google Shape;371;p4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72" name="Google Shape;372;p4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73" name="Google Shape;373;p4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74" name="Google Shape;374;p4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pic>
        <p:nvPicPr>
          <p:cNvPr id="375" name="Google Shape;375;p43"/>
          <p:cNvPicPr preferRelativeResize="0"/>
          <p:nvPr/>
        </p:nvPicPr>
        <p:blipFill>
          <a:blip r:embed="rId8">
            <a:alphaModFix/>
          </a:blip>
          <a:stretch>
            <a:fillRect/>
          </a:stretch>
        </p:blipFill>
        <p:spPr>
          <a:xfrm>
            <a:off x="2390125" y="715197"/>
            <a:ext cx="4363789" cy="3713104"/>
          </a:xfrm>
          <a:prstGeom prst="rect">
            <a:avLst/>
          </a:prstGeom>
          <a:noFill/>
          <a:ln>
            <a:noFill/>
          </a:ln>
        </p:spPr>
      </p:pic>
      <p:sp>
        <p:nvSpPr>
          <p:cNvPr id="376" name="Google Shape;376;p43"/>
          <p:cNvSpPr txBox="1"/>
          <p:nvPr/>
        </p:nvSpPr>
        <p:spPr>
          <a:xfrm>
            <a:off x="1570275" y="3855938"/>
            <a:ext cx="6793800" cy="2772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rPr lang="en" sz="1800">
                <a:solidFill>
                  <a:srgbClr val="ECECEC"/>
                </a:solidFill>
              </a:rPr>
              <a:t>https://2023.stateofjs.com/</a:t>
            </a:r>
            <a:endParaRPr sz="1800">
              <a:solidFill>
                <a:srgbClr val="ECECE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133" name="Shape 133"/>
        <p:cNvGrpSpPr/>
        <p:nvPr/>
      </p:nvGrpSpPr>
      <p:grpSpPr>
        <a:xfrm>
          <a:off x="0" y="0"/>
          <a:ext cx="0" cy="0"/>
          <a:chOff x="0" y="0"/>
          <a:chExt cx="0" cy="0"/>
        </a:xfrm>
      </p:grpSpPr>
      <p:sp>
        <p:nvSpPr>
          <p:cNvPr id="134" name="Google Shape;134;p2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135" name="Google Shape;135;p2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136" name="Google Shape;136;p2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137" name="Google Shape;137;p2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138" name="Google Shape;138;p2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139" name="Google Shape;139;p26"/>
          <p:cNvSpPr txBox="1"/>
          <p:nvPr/>
        </p:nvSpPr>
        <p:spPr>
          <a:xfrm>
            <a:off x="1327997" y="582690"/>
            <a:ext cx="1531780" cy="14916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140" name="Google Shape;140;p26"/>
          <p:cNvSpPr txBox="1"/>
          <p:nvPr/>
        </p:nvSpPr>
        <p:spPr>
          <a:xfrm>
            <a:off x="6729132" y="4536654"/>
            <a:ext cx="1573585" cy="149164"/>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141" name="Google Shape;141;p26"/>
          <p:cNvSpPr txBox="1"/>
          <p:nvPr/>
        </p:nvSpPr>
        <p:spPr>
          <a:xfrm>
            <a:off x="3990927" y="4536654"/>
            <a:ext cx="1162147" cy="149164"/>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142" name="Google Shape;142;p26"/>
          <p:cNvSpPr txBox="1"/>
          <p:nvPr/>
        </p:nvSpPr>
        <p:spPr>
          <a:xfrm>
            <a:off x="2672271" y="1311653"/>
            <a:ext cx="32292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Kiril Zhelyazkov</a:t>
            </a:r>
            <a:endParaRPr sz="2700"/>
          </a:p>
        </p:txBody>
      </p:sp>
      <p:sp>
        <p:nvSpPr>
          <p:cNvPr id="143" name="Google Shape;143;p26"/>
          <p:cNvSpPr txBox="1"/>
          <p:nvPr/>
        </p:nvSpPr>
        <p:spPr>
          <a:xfrm>
            <a:off x="2672275" y="2020147"/>
            <a:ext cx="3713400" cy="1228200"/>
          </a:xfrm>
          <a:prstGeom prst="rect">
            <a:avLst/>
          </a:prstGeom>
          <a:noFill/>
          <a:ln>
            <a:noFill/>
          </a:ln>
        </p:spPr>
        <p:txBody>
          <a:bodyPr anchorCtr="0" anchor="t" bIns="0" lIns="0" spcFirstLastPara="1" rIns="0" wrap="square" tIns="0">
            <a:spAutoFit/>
          </a:bodyPr>
          <a:lstStyle/>
          <a:p>
            <a:pPr indent="-323850" lvl="0" marL="457200" rtl="0" algn="l">
              <a:lnSpc>
                <a:spcPct val="107994"/>
              </a:lnSpc>
              <a:spcBef>
                <a:spcPts val="0"/>
              </a:spcBef>
              <a:spcAft>
                <a:spcPts val="0"/>
              </a:spcAft>
              <a:buClr>
                <a:schemeClr val="lt1"/>
              </a:buClr>
              <a:buSzPts val="1500"/>
              <a:buChar char="-"/>
            </a:pPr>
            <a:r>
              <a:rPr lang="en" sz="1500">
                <a:solidFill>
                  <a:schemeClr val="lt1"/>
                </a:solidFill>
              </a:rPr>
              <a:t>Front-end Developer</a:t>
            </a:r>
            <a:endParaRPr sz="1500">
              <a:solidFill>
                <a:schemeClr val="lt1"/>
              </a:solidFill>
            </a:endParaRPr>
          </a:p>
          <a:p>
            <a:pPr indent="-323850" lvl="0" marL="457200" marR="0" rtl="0" algn="l">
              <a:lnSpc>
                <a:spcPct val="107994"/>
              </a:lnSpc>
              <a:spcBef>
                <a:spcPts val="0"/>
              </a:spcBef>
              <a:spcAft>
                <a:spcPts val="0"/>
              </a:spcAft>
              <a:buClr>
                <a:schemeClr val="lt1"/>
              </a:buClr>
              <a:buSzPts val="1500"/>
              <a:buChar char="-"/>
            </a:pPr>
            <a:r>
              <a:rPr lang="en" sz="1500">
                <a:solidFill>
                  <a:schemeClr val="lt1"/>
                </a:solidFill>
              </a:rPr>
              <a:t>SiteGround</a:t>
            </a:r>
            <a:endParaRPr sz="1500">
              <a:solidFill>
                <a:schemeClr val="lt1"/>
              </a:solidFill>
            </a:endParaRPr>
          </a:p>
          <a:p>
            <a:pPr indent="-323850" lvl="0" marL="457200" marR="0" rtl="0" algn="l">
              <a:lnSpc>
                <a:spcPct val="107994"/>
              </a:lnSpc>
              <a:spcBef>
                <a:spcPts val="0"/>
              </a:spcBef>
              <a:spcAft>
                <a:spcPts val="0"/>
              </a:spcAft>
              <a:buClr>
                <a:schemeClr val="lt1"/>
              </a:buClr>
              <a:buSzPts val="1500"/>
              <a:buChar char="-"/>
            </a:pPr>
            <a:r>
              <a:rPr lang="en" sz="1500">
                <a:solidFill>
                  <a:schemeClr val="lt1"/>
                </a:solidFill>
              </a:rPr>
              <a:t>Passion for learning</a:t>
            </a:r>
            <a:endParaRPr sz="1500">
              <a:solidFill>
                <a:schemeClr val="lt1"/>
              </a:solidFill>
            </a:endParaRPr>
          </a:p>
          <a:p>
            <a:pPr indent="-323850" lvl="0" marL="457200" marR="0" rtl="0" algn="l">
              <a:lnSpc>
                <a:spcPct val="107994"/>
              </a:lnSpc>
              <a:spcBef>
                <a:spcPts val="0"/>
              </a:spcBef>
              <a:spcAft>
                <a:spcPts val="0"/>
              </a:spcAft>
              <a:buClr>
                <a:schemeClr val="lt1"/>
              </a:buClr>
              <a:buSzPts val="1500"/>
              <a:buChar char="-"/>
            </a:pPr>
            <a:r>
              <a:rPr lang="en" sz="1500">
                <a:solidFill>
                  <a:schemeClr val="lt1"/>
                </a:solidFill>
              </a:rPr>
              <a:t>Road trips with a Yamaha T700 </a:t>
            </a:r>
            <a:endParaRPr sz="1500">
              <a:solidFill>
                <a:schemeClr val="lt1"/>
              </a:solidFill>
            </a:endParaRPr>
          </a:p>
          <a:p>
            <a:pPr indent="-323850" lvl="0" marL="457200" marR="0" rtl="0" algn="l">
              <a:lnSpc>
                <a:spcPct val="107994"/>
              </a:lnSpc>
              <a:spcBef>
                <a:spcPts val="0"/>
              </a:spcBef>
              <a:spcAft>
                <a:spcPts val="0"/>
              </a:spcAft>
              <a:buClr>
                <a:schemeClr val="lt1"/>
              </a:buClr>
              <a:buSzPts val="1500"/>
              <a:buChar char="-"/>
            </a:pPr>
            <a:r>
              <a:rPr lang="en" sz="1500">
                <a:solidFill>
                  <a:schemeClr val="lt1"/>
                </a:solidFill>
              </a:rPr>
              <a:t>Bulgarian Folklore Dance Classes</a:t>
            </a:r>
            <a:endParaRPr sz="1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80" name="Shape 380"/>
        <p:cNvGrpSpPr/>
        <p:nvPr/>
      </p:nvGrpSpPr>
      <p:grpSpPr>
        <a:xfrm>
          <a:off x="0" y="0"/>
          <a:ext cx="0" cy="0"/>
          <a:chOff x="0" y="0"/>
          <a:chExt cx="0" cy="0"/>
        </a:xfrm>
      </p:grpSpPr>
      <p:sp>
        <p:nvSpPr>
          <p:cNvPr id="381" name="Google Shape;381;p4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82" name="Google Shape;382;p4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83" name="Google Shape;383;p4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84" name="Google Shape;384;p4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85" name="Google Shape;385;p4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86" name="Google Shape;386;p4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387" name="Google Shape;387;p4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388" name="Google Shape;388;p4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389" name="Google Shape;389;p44"/>
          <p:cNvSpPr txBox="1"/>
          <p:nvPr/>
        </p:nvSpPr>
        <p:spPr>
          <a:xfrm>
            <a:off x="2001762" y="1117701"/>
            <a:ext cx="5514300" cy="9393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WHEN THERE’S PRESSURE THERE’S PROGRESS</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393" name="Shape 393"/>
        <p:cNvGrpSpPr/>
        <p:nvPr/>
      </p:nvGrpSpPr>
      <p:grpSpPr>
        <a:xfrm>
          <a:off x="0" y="0"/>
          <a:ext cx="0" cy="0"/>
          <a:chOff x="0" y="0"/>
          <a:chExt cx="0" cy="0"/>
        </a:xfrm>
      </p:grpSpPr>
      <p:sp>
        <p:nvSpPr>
          <p:cNvPr id="394" name="Google Shape;394;p4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395" name="Google Shape;395;p4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396" name="Google Shape;396;p4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397" name="Google Shape;397;p4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398" name="Google Shape;398;p4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399" name="Google Shape;399;p4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00" name="Google Shape;400;p4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01" name="Google Shape;401;p4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02" name="Google Shape;402;p45"/>
          <p:cNvSpPr txBox="1"/>
          <p:nvPr/>
        </p:nvSpPr>
        <p:spPr>
          <a:xfrm>
            <a:off x="2001762" y="1117701"/>
            <a:ext cx="5514300" cy="9393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FIRST MAKE THE CHANGE UNIDIRECTIONAL</a:t>
            </a:r>
            <a:endParaRPr sz="2700">
              <a:solidFill>
                <a:srgbClr val="FFFFFF"/>
              </a:solidFill>
            </a:endParaRPr>
          </a:p>
        </p:txBody>
      </p:sp>
      <p:sp>
        <p:nvSpPr>
          <p:cNvPr id="403" name="Google Shape;403;p45"/>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07" name="Shape 407"/>
        <p:cNvGrpSpPr/>
        <p:nvPr/>
      </p:nvGrpSpPr>
      <p:grpSpPr>
        <a:xfrm>
          <a:off x="0" y="0"/>
          <a:ext cx="0" cy="0"/>
          <a:chOff x="0" y="0"/>
          <a:chExt cx="0" cy="0"/>
        </a:xfrm>
      </p:grpSpPr>
      <p:sp>
        <p:nvSpPr>
          <p:cNvPr id="408" name="Google Shape;408;p4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09" name="Google Shape;409;p4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10" name="Google Shape;410;p4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11" name="Google Shape;411;p4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12" name="Google Shape;412;p4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13" name="Google Shape;413;p4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14" name="Google Shape;414;p4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15" name="Google Shape;415;p4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16" name="Google Shape;416;p46"/>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sp>
        <p:nvSpPr>
          <p:cNvPr id="417" name="Google Shape;417;p46"/>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newState = {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D2A8FF"/>
                </a:solidFill>
                <a:latin typeface="Courier New"/>
                <a:ea typeface="Courier New"/>
                <a:cs typeface="Courier New"/>
                <a:sym typeface="Courier New"/>
              </a:rPr>
              <a:t>setState</a:t>
            </a:r>
            <a:r>
              <a:rPr lang="en" sz="1700">
                <a:solidFill>
                  <a:srgbClr val="C9D1D9"/>
                </a:solidFill>
                <a:latin typeface="Courier New"/>
                <a:ea typeface="Courier New"/>
                <a:cs typeface="Courier New"/>
                <a:sym typeface="Courier New"/>
              </a:rPr>
              <a:t>((prevState) =&gt; </a:t>
            </a:r>
            <a:r>
              <a:rPr lang="en" sz="1700">
                <a:solidFill>
                  <a:srgbClr val="D2A8FF"/>
                </a:solidFill>
                <a:latin typeface="Courier New"/>
                <a:ea typeface="Courier New"/>
                <a:cs typeface="Courier New"/>
                <a:sym typeface="Courier New"/>
              </a:rPr>
              <a:t>Object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assign</a:t>
            </a:r>
            <a:r>
              <a:rPr lang="en" sz="1700">
                <a:solidFill>
                  <a:srgbClr val="C9D1D9"/>
                </a:solidFill>
                <a:latin typeface="Courier New"/>
                <a:ea typeface="Courier New"/>
                <a:cs typeface="Courier New"/>
                <a:sym typeface="Courier New"/>
              </a:rPr>
              <a:t>(prevState, newState));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ECECE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21" name="Shape 421"/>
        <p:cNvGrpSpPr/>
        <p:nvPr/>
      </p:nvGrpSpPr>
      <p:grpSpPr>
        <a:xfrm>
          <a:off x="0" y="0"/>
          <a:ext cx="0" cy="0"/>
          <a:chOff x="0" y="0"/>
          <a:chExt cx="0" cy="0"/>
        </a:xfrm>
      </p:grpSpPr>
      <p:sp>
        <p:nvSpPr>
          <p:cNvPr id="422" name="Google Shape;422;p4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23" name="Google Shape;423;p4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24" name="Google Shape;424;p4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25" name="Google Shape;425;p4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26" name="Google Shape;426;p4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27" name="Google Shape;427;p4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28" name="Google Shape;428;p4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29" name="Google Shape;429;p4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30" name="Google Shape;430;p47"/>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sp>
        <p:nvSpPr>
          <p:cNvPr id="431" name="Google Shape;431;p47"/>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newState = {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Mutating state directly</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D2A8FF"/>
                </a:solidFill>
                <a:latin typeface="Courier New"/>
                <a:ea typeface="Courier New"/>
                <a:cs typeface="Courier New"/>
                <a:sym typeface="Courier New"/>
              </a:rPr>
              <a:t>setState</a:t>
            </a:r>
            <a:r>
              <a:rPr lang="en" sz="1700">
                <a:solidFill>
                  <a:srgbClr val="C9D1D9"/>
                </a:solidFill>
                <a:latin typeface="Courier New"/>
                <a:ea typeface="Courier New"/>
                <a:cs typeface="Courier New"/>
                <a:sym typeface="Courier New"/>
              </a:rPr>
              <a:t>((prevState) =&gt; </a:t>
            </a:r>
            <a:r>
              <a:rPr lang="en" sz="1700">
                <a:solidFill>
                  <a:srgbClr val="D2A8FF"/>
                </a:solidFill>
                <a:latin typeface="Courier New"/>
                <a:ea typeface="Courier New"/>
                <a:cs typeface="Courier New"/>
                <a:sym typeface="Courier New"/>
              </a:rPr>
              <a:t>Object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assign</a:t>
            </a:r>
            <a:r>
              <a:rPr lang="en" sz="1700">
                <a:solidFill>
                  <a:srgbClr val="C9D1D9"/>
                </a:solidFill>
                <a:latin typeface="Courier New"/>
                <a:ea typeface="Courier New"/>
                <a:cs typeface="Courier New"/>
                <a:sym typeface="Courier New"/>
              </a:rPr>
              <a:t>(prevState, newState));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ECECE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35" name="Shape 435"/>
        <p:cNvGrpSpPr/>
        <p:nvPr/>
      </p:nvGrpSpPr>
      <p:grpSpPr>
        <a:xfrm>
          <a:off x="0" y="0"/>
          <a:ext cx="0" cy="0"/>
          <a:chOff x="0" y="0"/>
          <a:chExt cx="0" cy="0"/>
        </a:xfrm>
      </p:grpSpPr>
      <p:sp>
        <p:nvSpPr>
          <p:cNvPr id="436" name="Google Shape;436;p4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37" name="Google Shape;437;p4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38" name="Google Shape;438;p4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39" name="Google Shape;439;p4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40" name="Google Shape;440;p4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41" name="Google Shape;441;p4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42" name="Google Shape;442;p4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43" name="Google Shape;443;p4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44" name="Google Shape;444;p48"/>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sp>
        <p:nvSpPr>
          <p:cNvPr id="445" name="Google Shape;445;p48"/>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newState = {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Mutating state directly</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D2A8FF"/>
                </a:solidFill>
                <a:latin typeface="Courier New"/>
                <a:ea typeface="Courier New"/>
                <a:cs typeface="Courier New"/>
                <a:sym typeface="Courier New"/>
              </a:rPr>
              <a:t>setState</a:t>
            </a:r>
            <a:r>
              <a:rPr lang="en" sz="1700">
                <a:solidFill>
                  <a:srgbClr val="C9D1D9"/>
                </a:solidFill>
                <a:latin typeface="Courier New"/>
                <a:ea typeface="Courier New"/>
                <a:cs typeface="Courier New"/>
                <a:sym typeface="Courier New"/>
              </a:rPr>
              <a:t>((prevState) =&gt; </a:t>
            </a:r>
            <a:r>
              <a:rPr lang="en" sz="1700">
                <a:solidFill>
                  <a:srgbClr val="D2A8FF"/>
                </a:solidFill>
                <a:latin typeface="Courier New"/>
                <a:ea typeface="Courier New"/>
                <a:cs typeface="Courier New"/>
                <a:sym typeface="Courier New"/>
              </a:rPr>
              <a:t>Object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assign</a:t>
            </a:r>
            <a:r>
              <a:rPr lang="en" sz="1700">
                <a:solidFill>
                  <a:srgbClr val="C9D1D9"/>
                </a:solidFill>
                <a:latin typeface="Courier New"/>
                <a:ea typeface="Courier New"/>
                <a:cs typeface="Courier New"/>
                <a:sym typeface="Courier New"/>
              </a:rPr>
              <a:t>(prevState, newState));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Correctly updating 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D2A8FF"/>
                </a:solidFill>
                <a:latin typeface="Courier New"/>
                <a:ea typeface="Courier New"/>
                <a:cs typeface="Courier New"/>
                <a:sym typeface="Courier New"/>
              </a:rPr>
              <a:t>setState</a:t>
            </a:r>
            <a:r>
              <a:rPr lang="en" sz="1700">
                <a:solidFill>
                  <a:srgbClr val="C9D1D9"/>
                </a:solidFill>
                <a:latin typeface="Courier New"/>
                <a:ea typeface="Courier New"/>
                <a:cs typeface="Courier New"/>
                <a:sym typeface="Courier New"/>
              </a:rPr>
              <a:t>((prevState) =&gt; </a:t>
            </a:r>
            <a:r>
              <a:rPr lang="en" sz="1700">
                <a:solidFill>
                  <a:srgbClr val="D2A8FF"/>
                </a:solidFill>
                <a:latin typeface="Courier New"/>
                <a:ea typeface="Courier New"/>
                <a:cs typeface="Courier New"/>
                <a:sym typeface="Courier New"/>
              </a:rPr>
              <a:t>Object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assign</a:t>
            </a:r>
            <a:r>
              <a:rPr lang="en" sz="1700">
                <a:solidFill>
                  <a:srgbClr val="C9D1D9"/>
                </a:solidFill>
                <a:latin typeface="Courier New"/>
                <a:ea typeface="Courier New"/>
                <a:cs typeface="Courier New"/>
                <a:sym typeface="Courier New"/>
              </a:rPr>
              <a:t>({}, prevState, newState));</a:t>
            </a:r>
            <a:endParaRPr sz="1700">
              <a:solidFill>
                <a:srgbClr val="ECECE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49" name="Shape 449"/>
        <p:cNvGrpSpPr/>
        <p:nvPr/>
      </p:nvGrpSpPr>
      <p:grpSpPr>
        <a:xfrm>
          <a:off x="0" y="0"/>
          <a:ext cx="0" cy="0"/>
          <a:chOff x="0" y="0"/>
          <a:chExt cx="0" cy="0"/>
        </a:xfrm>
      </p:grpSpPr>
      <p:sp>
        <p:nvSpPr>
          <p:cNvPr id="450" name="Google Shape;450;p4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51" name="Google Shape;451;p4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52" name="Google Shape;452;p4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53" name="Google Shape;453;p4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54" name="Google Shape;454;p4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55" name="Google Shape;455;p4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56" name="Google Shape;456;p4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57" name="Google Shape;457;p4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58" name="Google Shape;458;p49"/>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DETECT CHANGE</a:t>
            </a:r>
            <a:endParaRPr sz="2700">
              <a:solidFill>
                <a:srgbClr val="FFFFFF"/>
              </a:solidFill>
            </a:endParaRPr>
          </a:p>
        </p:txBody>
      </p:sp>
      <p:sp>
        <p:nvSpPr>
          <p:cNvPr id="459" name="Google Shape;459;p49"/>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63" name="Shape 463"/>
        <p:cNvGrpSpPr/>
        <p:nvPr/>
      </p:nvGrpSpPr>
      <p:grpSpPr>
        <a:xfrm>
          <a:off x="0" y="0"/>
          <a:ext cx="0" cy="0"/>
          <a:chOff x="0" y="0"/>
          <a:chExt cx="0" cy="0"/>
        </a:xfrm>
      </p:grpSpPr>
      <p:sp>
        <p:nvSpPr>
          <p:cNvPr id="464" name="Google Shape;464;p5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65" name="Google Shape;465;p5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66" name="Google Shape;466;p5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67" name="Google Shape;467;p5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68" name="Google Shape;468;p5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69" name="Google Shape;469;p5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70" name="Google Shape;470;p5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71" name="Google Shape;471;p5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72" name="Google Shape;472;p50"/>
          <p:cNvSpPr txBox="1"/>
          <p:nvPr/>
        </p:nvSpPr>
        <p:spPr>
          <a:xfrm>
            <a:off x="2001762" y="1117701"/>
            <a:ext cx="5514300" cy="9393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strike="sngStrike">
                <a:solidFill>
                  <a:srgbClr val="FFFFFF"/>
                </a:solidFill>
              </a:rPr>
              <a:t>DETECT CHANGE</a:t>
            </a:r>
            <a:endParaRPr sz="2700" strike="sngStrike">
              <a:solidFill>
                <a:srgbClr val="FFFFFF"/>
              </a:solidFill>
            </a:endParaRPr>
          </a:p>
          <a:p>
            <a:pPr indent="0" lvl="0" marL="0" marR="0" rtl="0" algn="ctr">
              <a:lnSpc>
                <a:spcPct val="126007"/>
              </a:lnSpc>
              <a:spcBef>
                <a:spcPts val="0"/>
              </a:spcBef>
              <a:spcAft>
                <a:spcPts val="0"/>
              </a:spcAft>
              <a:buNone/>
            </a:pPr>
            <a:r>
              <a:rPr lang="en" sz="2700">
                <a:solidFill>
                  <a:srgbClr val="FFFFFF"/>
                </a:solidFill>
              </a:rPr>
              <a:t>DETECT EMISSION</a:t>
            </a:r>
            <a:endParaRPr sz="2700">
              <a:solidFill>
                <a:srgbClr val="FFFFFF"/>
              </a:solidFill>
            </a:endParaRPr>
          </a:p>
        </p:txBody>
      </p:sp>
      <p:sp>
        <p:nvSpPr>
          <p:cNvPr id="473" name="Google Shape;473;p50"/>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77" name="Shape 477"/>
        <p:cNvGrpSpPr/>
        <p:nvPr/>
      </p:nvGrpSpPr>
      <p:grpSpPr>
        <a:xfrm>
          <a:off x="0" y="0"/>
          <a:ext cx="0" cy="0"/>
          <a:chOff x="0" y="0"/>
          <a:chExt cx="0" cy="0"/>
        </a:xfrm>
      </p:grpSpPr>
      <p:sp>
        <p:nvSpPr>
          <p:cNvPr id="478" name="Google Shape;478;p51"/>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79" name="Google Shape;479;p51"/>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80" name="Google Shape;480;p51"/>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81" name="Google Shape;481;p51"/>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82" name="Google Shape;482;p51"/>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83" name="Google Shape;483;p51"/>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84" name="Google Shape;484;p51"/>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85" name="Google Shape;485;p51"/>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486" name="Google Shape;486;p51"/>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RECAP</a:t>
            </a:r>
            <a:endParaRPr sz="700"/>
          </a:p>
        </p:txBody>
      </p:sp>
      <p:sp>
        <p:nvSpPr>
          <p:cNvPr id="487" name="Google Shape;487;p51"/>
          <p:cNvSpPr txBox="1"/>
          <p:nvPr/>
        </p:nvSpPr>
        <p:spPr>
          <a:xfrm>
            <a:off x="1328000" y="1797020"/>
            <a:ext cx="6720600" cy="12192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unidirectional data flow</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produce emissions over time (</a:t>
            </a:r>
            <a:r>
              <a:rPr lang="en" sz="2400">
                <a:solidFill>
                  <a:srgbClr val="ECECEC"/>
                </a:solidFill>
              </a:rPr>
              <a:t>mutation awareness)</a:t>
            </a:r>
            <a:endParaRPr sz="2400">
              <a:solidFill>
                <a:srgbClr val="ECECE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491" name="Shape 491"/>
        <p:cNvGrpSpPr/>
        <p:nvPr/>
      </p:nvGrpSpPr>
      <p:grpSpPr>
        <a:xfrm>
          <a:off x="0" y="0"/>
          <a:ext cx="0" cy="0"/>
          <a:chOff x="0" y="0"/>
          <a:chExt cx="0" cy="0"/>
        </a:xfrm>
      </p:grpSpPr>
      <p:sp>
        <p:nvSpPr>
          <p:cNvPr id="492" name="Google Shape;492;p5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493" name="Google Shape;493;p5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494" name="Google Shape;494;p5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495" name="Google Shape;495;p5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496" name="Google Shape;496;p5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497" name="Google Shape;497;p5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498" name="Google Shape;498;p5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499" name="Google Shape;499;p5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00" name="Google Shape;500;p52"/>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BUILD A RELATIONSHIP</a:t>
            </a:r>
            <a:endParaRPr sz="2700">
              <a:solidFill>
                <a:srgbClr val="FFFFFF"/>
              </a:solidFill>
            </a:endParaRPr>
          </a:p>
        </p:txBody>
      </p:sp>
      <p:sp>
        <p:nvSpPr>
          <p:cNvPr id="501" name="Google Shape;501;p52"/>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05" name="Shape 505"/>
        <p:cNvGrpSpPr/>
        <p:nvPr/>
      </p:nvGrpSpPr>
      <p:grpSpPr>
        <a:xfrm>
          <a:off x="0" y="0"/>
          <a:ext cx="0" cy="0"/>
          <a:chOff x="0" y="0"/>
          <a:chExt cx="0" cy="0"/>
        </a:xfrm>
      </p:grpSpPr>
      <p:sp>
        <p:nvSpPr>
          <p:cNvPr id="506" name="Google Shape;506;p5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07" name="Google Shape;507;p5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08" name="Google Shape;508;p5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09" name="Google Shape;509;p5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10" name="Google Shape;510;p5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11" name="Google Shape;511;p5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12" name="Google Shape;512;p5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13" name="Google Shape;513;p5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14" name="Google Shape;514;p53"/>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BUILD A RELATIONSHIP</a:t>
            </a:r>
            <a:endParaRPr sz="700"/>
          </a:p>
        </p:txBody>
      </p:sp>
      <p:sp>
        <p:nvSpPr>
          <p:cNvPr id="515" name="Google Shape;515;p53"/>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lt1"/>
                </a:solidFill>
                <a:latin typeface="Courier New"/>
                <a:ea typeface="Courier New"/>
                <a:cs typeface="Courier New"/>
                <a:sym typeface="Courier New"/>
              </a:rPr>
              <a:t>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      │ ───────────────────&gt; │      (B)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spcBef>
                <a:spcPts val="1200"/>
              </a:spcBef>
              <a:spcAft>
                <a:spcPts val="0"/>
              </a:spcAft>
              <a:buNone/>
            </a:pPr>
            <a:br>
              <a:rPr lang="en" sz="1700">
                <a:solidFill>
                  <a:schemeClr val="lt1"/>
                </a:solidFill>
                <a:latin typeface="Courier New"/>
                <a:ea typeface="Courier New"/>
                <a:cs typeface="Courier New"/>
                <a:sym typeface="Courier New"/>
              </a:rPr>
            </a:br>
            <a:endParaRPr sz="1700">
              <a:solidFill>
                <a:schemeClr val="lt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chemeClr val="lt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147" name="Shape 147"/>
        <p:cNvGrpSpPr/>
        <p:nvPr/>
      </p:nvGrpSpPr>
      <p:grpSpPr>
        <a:xfrm>
          <a:off x="0" y="0"/>
          <a:ext cx="0" cy="0"/>
          <a:chOff x="0" y="0"/>
          <a:chExt cx="0" cy="0"/>
        </a:xfrm>
      </p:grpSpPr>
      <p:sp>
        <p:nvSpPr>
          <p:cNvPr id="148" name="Google Shape;148;p2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149" name="Google Shape;149;p2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150" name="Google Shape;150;p2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151" name="Google Shape;151;p2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152" name="Google Shape;152;p2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153" name="Google Shape;153;p2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154" name="Google Shape;154;p2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155" name="Google Shape;155;p2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156" name="Google Shape;156;p27"/>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AGENDA</a:t>
            </a:r>
            <a:endParaRPr sz="700"/>
          </a:p>
        </p:txBody>
      </p:sp>
      <p:sp>
        <p:nvSpPr>
          <p:cNvPr id="157" name="Google Shape;157;p27"/>
          <p:cNvSpPr txBox="1"/>
          <p:nvPr/>
        </p:nvSpPr>
        <p:spPr>
          <a:xfrm>
            <a:off x="1328000" y="1797020"/>
            <a:ext cx="6720600" cy="22611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History of reactivity</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Immutability</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Valuecentric design</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Practical and theoretical implementation</a:t>
            </a:r>
            <a:endParaRPr sz="2400">
              <a:solidFill>
                <a:srgbClr val="ECECEC"/>
              </a:solidFill>
            </a:endParaRPr>
          </a:p>
          <a:p>
            <a:pPr indent="0" lvl="0" marL="914400" rtl="0" algn="l">
              <a:lnSpc>
                <a:spcPct val="115000"/>
              </a:lnSpc>
              <a:spcBef>
                <a:spcPts val="1500"/>
              </a:spcBef>
              <a:spcAft>
                <a:spcPts val="1500"/>
              </a:spcAft>
              <a:buNone/>
            </a:pPr>
            <a:r>
              <a:t/>
            </a:r>
            <a:endParaRPr sz="2400">
              <a:solidFill>
                <a:srgbClr val="ECECE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19" name="Shape 519"/>
        <p:cNvGrpSpPr/>
        <p:nvPr/>
      </p:nvGrpSpPr>
      <p:grpSpPr>
        <a:xfrm>
          <a:off x="0" y="0"/>
          <a:ext cx="0" cy="0"/>
          <a:chOff x="0" y="0"/>
          <a:chExt cx="0" cy="0"/>
        </a:xfrm>
      </p:grpSpPr>
      <p:sp>
        <p:nvSpPr>
          <p:cNvPr id="520" name="Google Shape;520;p5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21" name="Google Shape;521;p5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22" name="Google Shape;522;p5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23" name="Google Shape;523;p5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24" name="Google Shape;524;p5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25" name="Google Shape;525;p5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26" name="Google Shape;526;p5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27" name="Google Shape;527;p5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28" name="Google Shape;528;p54"/>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RECAP</a:t>
            </a:r>
            <a:endParaRPr sz="700"/>
          </a:p>
        </p:txBody>
      </p:sp>
      <p:sp>
        <p:nvSpPr>
          <p:cNvPr id="529" name="Google Shape;529;p54"/>
          <p:cNvSpPr txBox="1"/>
          <p:nvPr/>
        </p:nvSpPr>
        <p:spPr>
          <a:xfrm>
            <a:off x="1328000" y="1797020"/>
            <a:ext cx="6720600" cy="16440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unidirectional data flow</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produce emissions over time (mutation awareness)</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build a relationship</a:t>
            </a:r>
            <a:endParaRPr sz="2400">
              <a:solidFill>
                <a:srgbClr val="ECECE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33" name="Shape 533"/>
        <p:cNvGrpSpPr/>
        <p:nvPr/>
      </p:nvGrpSpPr>
      <p:grpSpPr>
        <a:xfrm>
          <a:off x="0" y="0"/>
          <a:ext cx="0" cy="0"/>
          <a:chOff x="0" y="0"/>
          <a:chExt cx="0" cy="0"/>
        </a:xfrm>
      </p:grpSpPr>
      <p:sp>
        <p:nvSpPr>
          <p:cNvPr id="534" name="Google Shape;534;p5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35" name="Google Shape;535;p5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36" name="Google Shape;536;p5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37" name="Google Shape;537;p5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38" name="Google Shape;538;p5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39" name="Google Shape;539;p5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40" name="Google Shape;540;p5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41" name="Google Shape;541;p5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42" name="Google Shape;542;p55"/>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IMPLEMENT REACTIVITY</a:t>
            </a:r>
            <a:endParaRPr sz="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46" name="Shape 546"/>
        <p:cNvGrpSpPr/>
        <p:nvPr/>
      </p:nvGrpSpPr>
      <p:grpSpPr>
        <a:xfrm>
          <a:off x="0" y="0"/>
          <a:ext cx="0" cy="0"/>
          <a:chOff x="0" y="0"/>
          <a:chExt cx="0" cy="0"/>
        </a:xfrm>
      </p:grpSpPr>
      <p:sp>
        <p:nvSpPr>
          <p:cNvPr id="547" name="Google Shape;547;p5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48" name="Google Shape;548;p5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49" name="Google Shape;549;p5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50" name="Google Shape;550;p5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51" name="Google Shape;551;p5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52" name="Google Shape;552;p5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53" name="Google Shape;553;p5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54" name="Google Shape;554;p5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55" name="Google Shape;555;p56"/>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WE IMPLEMENTED REACTIVITY!</a:t>
            </a:r>
            <a:endParaRPr sz="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59" name="Shape 559"/>
        <p:cNvGrpSpPr/>
        <p:nvPr/>
      </p:nvGrpSpPr>
      <p:grpSpPr>
        <a:xfrm>
          <a:off x="0" y="0"/>
          <a:ext cx="0" cy="0"/>
          <a:chOff x="0" y="0"/>
          <a:chExt cx="0" cy="0"/>
        </a:xfrm>
      </p:grpSpPr>
      <p:sp>
        <p:nvSpPr>
          <p:cNvPr id="560" name="Google Shape;560;p5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61" name="Google Shape;561;p5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62" name="Google Shape;562;p5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63" name="Google Shape;563;p5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64" name="Google Shape;564;p5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65" name="Google Shape;565;p5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66" name="Google Shape;566;p5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67" name="Google Shape;567;p5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68" name="Google Shape;568;p57"/>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DID WE?</a:t>
            </a:r>
            <a:endParaRPr sz="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72" name="Shape 572"/>
        <p:cNvGrpSpPr/>
        <p:nvPr/>
      </p:nvGrpSpPr>
      <p:grpSpPr>
        <a:xfrm>
          <a:off x="0" y="0"/>
          <a:ext cx="0" cy="0"/>
          <a:chOff x="0" y="0"/>
          <a:chExt cx="0" cy="0"/>
        </a:xfrm>
      </p:grpSpPr>
      <p:sp>
        <p:nvSpPr>
          <p:cNvPr id="573" name="Google Shape;573;p5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74" name="Google Shape;574;p5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75" name="Google Shape;575;p5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76" name="Google Shape;576;p5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77" name="Google Shape;577;p5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78" name="Google Shape;578;p5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79" name="Google Shape;579;p5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80" name="Google Shape;580;p5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81" name="Google Shape;581;p58"/>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WHO OWNS THE ARROW?</a:t>
            </a:r>
            <a:endParaRPr sz="700"/>
          </a:p>
        </p:txBody>
      </p:sp>
      <p:sp>
        <p:nvSpPr>
          <p:cNvPr id="582" name="Google Shape;582;p58"/>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lt1"/>
                </a:solidFill>
                <a:latin typeface="Courier New"/>
                <a:ea typeface="Courier New"/>
                <a:cs typeface="Courier New"/>
                <a:sym typeface="Courier New"/>
              </a:rPr>
              <a:t>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(appState)   │ ───────────────────&gt; │  (domUpdater)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spcBef>
                <a:spcPts val="1200"/>
              </a:spcBef>
              <a:spcAft>
                <a:spcPts val="0"/>
              </a:spcAft>
              <a:buNone/>
            </a:pPr>
            <a:br>
              <a:rPr lang="en" sz="1700">
                <a:solidFill>
                  <a:schemeClr val="lt1"/>
                </a:solidFill>
                <a:latin typeface="Courier New"/>
                <a:ea typeface="Courier New"/>
                <a:cs typeface="Courier New"/>
                <a:sym typeface="Courier New"/>
              </a:rPr>
            </a:br>
            <a:endParaRPr sz="1700">
              <a:solidFill>
                <a:schemeClr val="lt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chemeClr val="lt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86" name="Shape 586"/>
        <p:cNvGrpSpPr/>
        <p:nvPr/>
      </p:nvGrpSpPr>
      <p:grpSpPr>
        <a:xfrm>
          <a:off x="0" y="0"/>
          <a:ext cx="0" cy="0"/>
          <a:chOff x="0" y="0"/>
          <a:chExt cx="0" cy="0"/>
        </a:xfrm>
      </p:grpSpPr>
      <p:sp>
        <p:nvSpPr>
          <p:cNvPr id="587" name="Google Shape;587;p5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588" name="Google Shape;588;p5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589" name="Google Shape;589;p5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590" name="Google Shape;590;p5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591" name="Google Shape;591;p5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592" name="Google Shape;592;p5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593" name="Google Shape;593;p5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594" name="Google Shape;594;p5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595" name="Google Shape;595;p59"/>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appState -&gt; domUpdater</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appState.</a:t>
            </a:r>
            <a:r>
              <a:rPr lang="en" sz="1700">
                <a:solidFill>
                  <a:srgbClr val="D2A8FF"/>
                </a:solidFill>
                <a:latin typeface="Courier New"/>
                <a:ea typeface="Courier New"/>
                <a:cs typeface="Courier New"/>
                <a:sym typeface="Courier New"/>
              </a:rPr>
              <a:t>onStateChange</a:t>
            </a:r>
            <a:r>
              <a:rPr lang="en" sz="1700">
                <a:solidFill>
                  <a:srgbClr val="C9D1D9"/>
                </a:solidFill>
                <a:latin typeface="Courier New"/>
                <a:ea typeface="Courier New"/>
                <a:cs typeface="Courier New"/>
                <a:sym typeface="Courier New"/>
              </a:rPr>
              <a:t>((state) =&gt;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domUpdater.</a:t>
            </a:r>
            <a:r>
              <a:rPr lang="en" sz="1700">
                <a:solidFill>
                  <a:srgbClr val="D2A8FF"/>
                </a:solidFill>
                <a:latin typeface="Courier New"/>
                <a:ea typeface="Courier New"/>
                <a:cs typeface="Courier New"/>
                <a:sym typeface="Courier New"/>
              </a:rPr>
              <a:t>updateDOM</a:t>
            </a:r>
            <a:r>
              <a:rPr lang="en" sz="1700">
                <a:solidFill>
                  <a:srgbClr val="C9D1D9"/>
                </a:solidFill>
                <a:latin typeface="Courier New"/>
                <a:ea typeface="Courier New"/>
                <a:cs typeface="Courier New"/>
                <a:sym typeface="Courier New"/>
              </a:rPr>
              <a:t>(state);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599" name="Shape 599"/>
        <p:cNvGrpSpPr/>
        <p:nvPr/>
      </p:nvGrpSpPr>
      <p:grpSpPr>
        <a:xfrm>
          <a:off x="0" y="0"/>
          <a:ext cx="0" cy="0"/>
          <a:chOff x="0" y="0"/>
          <a:chExt cx="0" cy="0"/>
        </a:xfrm>
      </p:grpSpPr>
      <p:sp>
        <p:nvSpPr>
          <p:cNvPr id="600" name="Google Shape;600;p6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01" name="Google Shape;601;p6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02" name="Google Shape;602;p6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03" name="Google Shape;603;p6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04" name="Google Shape;604;p6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05" name="Google Shape;605;p6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06" name="Google Shape;606;p6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07" name="Google Shape;607;p6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08" name="Google Shape;608;p60"/>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PASSIVE BEHAVIOR</a:t>
            </a:r>
            <a:endParaRPr sz="700"/>
          </a:p>
        </p:txBody>
      </p:sp>
      <p:sp>
        <p:nvSpPr>
          <p:cNvPr id="609" name="Google Shape;609;p60"/>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lt1"/>
                </a:solidFill>
                <a:latin typeface="Courier New"/>
                <a:ea typeface="Courier New"/>
                <a:cs typeface="Courier New"/>
                <a:sym typeface="Courier New"/>
              </a:rPr>
              <a:t>          Proactive                               Passive</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(appState)   │───────────────────&gt;  │  (domUpdater)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spcBef>
                <a:spcPts val="1200"/>
              </a:spcBef>
              <a:spcAft>
                <a:spcPts val="0"/>
              </a:spcAft>
              <a:buNone/>
            </a:pPr>
            <a:br>
              <a:rPr lang="en" sz="1700">
                <a:solidFill>
                  <a:schemeClr val="lt1"/>
                </a:solidFill>
                <a:latin typeface="Courier New"/>
                <a:ea typeface="Courier New"/>
                <a:cs typeface="Courier New"/>
                <a:sym typeface="Courier New"/>
              </a:rPr>
            </a:br>
            <a:endParaRPr sz="1700">
              <a:solidFill>
                <a:schemeClr val="lt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chemeClr val="lt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13" name="Shape 613"/>
        <p:cNvGrpSpPr/>
        <p:nvPr/>
      </p:nvGrpSpPr>
      <p:grpSpPr>
        <a:xfrm>
          <a:off x="0" y="0"/>
          <a:ext cx="0" cy="0"/>
          <a:chOff x="0" y="0"/>
          <a:chExt cx="0" cy="0"/>
        </a:xfrm>
      </p:grpSpPr>
      <p:sp>
        <p:nvSpPr>
          <p:cNvPr id="614" name="Google Shape;614;p61"/>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15" name="Google Shape;615;p61"/>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16" name="Google Shape;616;p61"/>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17" name="Google Shape;617;p61"/>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18" name="Google Shape;618;p61"/>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19" name="Google Shape;619;p61"/>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20" name="Google Shape;620;p61"/>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21" name="Google Shape;621;p61"/>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22" name="Google Shape;622;p61"/>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REACTIVE BEHAVIOR</a:t>
            </a:r>
            <a:endParaRPr sz="700"/>
          </a:p>
        </p:txBody>
      </p:sp>
      <p:sp>
        <p:nvSpPr>
          <p:cNvPr id="623" name="Google Shape;623;p61"/>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700">
                <a:solidFill>
                  <a:schemeClr val="lt1"/>
                </a:solidFill>
                <a:latin typeface="Courier New"/>
                <a:ea typeface="Courier New"/>
                <a:cs typeface="Courier New"/>
                <a:sym typeface="Courier New"/>
              </a:rPr>
              <a:t>         Listenable                              Reactive</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(appState)   │  ───────────────────&gt;│  (domUpdater) │</a:t>
            </a:r>
            <a:endParaRPr sz="17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700">
                <a:solidFill>
                  <a:schemeClr val="lt1"/>
                </a:solidFill>
                <a:latin typeface="Courier New"/>
                <a:ea typeface="Courier New"/>
                <a:cs typeface="Courier New"/>
                <a:sym typeface="Courier New"/>
              </a:rPr>
              <a:t>      │               │                      │               │</a:t>
            </a:r>
            <a:endParaRPr sz="17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solidFill>
                  <a:schemeClr val="lt1"/>
                </a:solidFill>
                <a:latin typeface="Courier New"/>
                <a:ea typeface="Courier New"/>
                <a:cs typeface="Courier New"/>
                <a:sym typeface="Courier New"/>
              </a:rPr>
              <a:t>      └───────────────┘                      └───────────────┘</a:t>
            </a:r>
            <a:endParaRPr sz="1700">
              <a:solidFill>
                <a:schemeClr val="lt1"/>
              </a:solidFill>
              <a:latin typeface="Courier New"/>
              <a:ea typeface="Courier New"/>
              <a:cs typeface="Courier New"/>
              <a:sym typeface="Courier New"/>
            </a:endParaRPr>
          </a:p>
          <a:p>
            <a:pPr indent="0" lvl="0" marL="0" rtl="0" algn="l">
              <a:spcBef>
                <a:spcPts val="1200"/>
              </a:spcBef>
              <a:spcAft>
                <a:spcPts val="0"/>
              </a:spcAft>
              <a:buNone/>
            </a:pPr>
            <a:br>
              <a:rPr lang="en" sz="1700">
                <a:solidFill>
                  <a:schemeClr val="lt1"/>
                </a:solidFill>
                <a:latin typeface="Courier New"/>
                <a:ea typeface="Courier New"/>
                <a:cs typeface="Courier New"/>
                <a:sym typeface="Courier New"/>
              </a:rPr>
            </a:br>
            <a:endParaRPr sz="1700">
              <a:solidFill>
                <a:schemeClr val="lt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chemeClr val="lt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27" name="Shape 627"/>
        <p:cNvGrpSpPr/>
        <p:nvPr/>
      </p:nvGrpSpPr>
      <p:grpSpPr>
        <a:xfrm>
          <a:off x="0" y="0"/>
          <a:ext cx="0" cy="0"/>
          <a:chOff x="0" y="0"/>
          <a:chExt cx="0" cy="0"/>
        </a:xfrm>
      </p:grpSpPr>
      <p:sp>
        <p:nvSpPr>
          <p:cNvPr id="628" name="Google Shape;628;p6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29" name="Google Shape;629;p6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30" name="Google Shape;630;p6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31" name="Google Shape;631;p6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32" name="Google Shape;632;p6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33" name="Google Shape;633;p6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34" name="Google Shape;634;p6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35" name="Google Shape;635;p6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36" name="Google Shape;636;p62"/>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REACTIVE BEHAVIOR</a:t>
            </a:r>
            <a:endParaRPr sz="700"/>
          </a:p>
        </p:txBody>
      </p:sp>
      <p:sp>
        <p:nvSpPr>
          <p:cNvPr id="637" name="Google Shape;637;p62"/>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domManager</a:t>
            </a:r>
            <a:r>
              <a:rPr lang="en" sz="1700">
                <a:solidFill>
                  <a:srgbClr val="C9D1D9"/>
                </a:solidFill>
                <a:latin typeface="Courier New"/>
                <a:ea typeface="Courier New"/>
                <a:cs typeface="Courier New"/>
                <a:sym typeface="Courier New"/>
              </a:rPr>
              <a:t>(appState)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appState.</a:t>
            </a:r>
            <a:r>
              <a:rPr lang="en" sz="1700">
                <a:solidFill>
                  <a:srgbClr val="D2A8FF"/>
                </a:solidFill>
                <a:latin typeface="Courier New"/>
                <a:ea typeface="Courier New"/>
                <a:cs typeface="Courier New"/>
                <a:sym typeface="Courier New"/>
              </a:rPr>
              <a:t>onStateChange</a:t>
            </a:r>
            <a:r>
              <a:rPr lang="en" sz="1700">
                <a:solidFill>
                  <a:srgbClr val="C9D1D9"/>
                </a:solidFill>
                <a:latin typeface="Courier New"/>
                <a:ea typeface="Courier New"/>
                <a:cs typeface="Courier New"/>
                <a:sym typeface="Courier New"/>
              </a:rPr>
              <a:t>(updateDOM);</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appState = </a:t>
            </a:r>
            <a:r>
              <a:rPr lang="en" sz="1700">
                <a:solidFill>
                  <a:srgbClr val="D2A8FF"/>
                </a:solidFill>
                <a:latin typeface="Courier New"/>
                <a:ea typeface="Courier New"/>
                <a:cs typeface="Courier New"/>
                <a:sym typeface="Courier New"/>
              </a:rPr>
              <a:t>stateManager</a:t>
            </a: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 reducer);</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domUpdater = </a:t>
            </a:r>
            <a:r>
              <a:rPr lang="en" sz="1700">
                <a:solidFill>
                  <a:srgbClr val="D2A8FF"/>
                </a:solidFill>
                <a:latin typeface="Courier New"/>
                <a:ea typeface="Courier New"/>
                <a:cs typeface="Courier New"/>
                <a:sym typeface="Courier New"/>
              </a:rPr>
              <a:t>domManager</a:t>
            </a:r>
            <a:r>
              <a:rPr lang="en" sz="1700">
                <a:solidFill>
                  <a:srgbClr val="C9D1D9"/>
                </a:solidFill>
                <a:latin typeface="Courier New"/>
                <a:ea typeface="Courier New"/>
                <a:cs typeface="Courier New"/>
                <a:sym typeface="Courier New"/>
              </a:rPr>
              <a:t>(appState);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No need to set up the subscription here anymore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The domManager handles its own subscription internally</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41" name="Shape 641"/>
        <p:cNvGrpSpPr/>
        <p:nvPr/>
      </p:nvGrpSpPr>
      <p:grpSpPr>
        <a:xfrm>
          <a:off x="0" y="0"/>
          <a:ext cx="0" cy="0"/>
          <a:chOff x="0" y="0"/>
          <a:chExt cx="0" cy="0"/>
        </a:xfrm>
      </p:grpSpPr>
      <p:sp>
        <p:nvSpPr>
          <p:cNvPr id="642" name="Google Shape;642;p6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43" name="Google Shape;643;p6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44" name="Google Shape;644;p6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45" name="Google Shape;645;p6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46" name="Google Shape;646;p6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47" name="Google Shape;647;p6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48" name="Google Shape;648;p6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49" name="Google Shape;649;p6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50" name="Google Shape;650;p63"/>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RECAP</a:t>
            </a:r>
            <a:endParaRPr sz="700"/>
          </a:p>
        </p:txBody>
      </p:sp>
      <p:sp>
        <p:nvSpPr>
          <p:cNvPr id="651" name="Google Shape;651;p63"/>
          <p:cNvSpPr txBox="1"/>
          <p:nvPr/>
        </p:nvSpPr>
        <p:spPr>
          <a:xfrm>
            <a:off x="1328000" y="1797020"/>
            <a:ext cx="6720600" cy="20688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unidirectional data flow</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produce emissions over time</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mutation awareness</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build a relationship</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subscribe to changes</a:t>
            </a:r>
            <a:endParaRPr sz="2400">
              <a:solidFill>
                <a:srgbClr val="ECECE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161" name="Shape 161"/>
        <p:cNvGrpSpPr/>
        <p:nvPr/>
      </p:nvGrpSpPr>
      <p:grpSpPr>
        <a:xfrm>
          <a:off x="0" y="0"/>
          <a:ext cx="0" cy="0"/>
          <a:chOff x="0" y="0"/>
          <a:chExt cx="0" cy="0"/>
        </a:xfrm>
      </p:grpSpPr>
      <p:sp>
        <p:nvSpPr>
          <p:cNvPr id="162" name="Google Shape;162;p2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163" name="Google Shape;163;p2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164" name="Google Shape;164;p2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165" name="Google Shape;165;p2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166" name="Google Shape;166;p2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167" name="Google Shape;167;p28"/>
          <p:cNvSpPr txBox="1"/>
          <p:nvPr/>
        </p:nvSpPr>
        <p:spPr>
          <a:xfrm>
            <a:off x="1327997" y="582690"/>
            <a:ext cx="1760599" cy="149164"/>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168" name="Google Shape;168;p28"/>
          <p:cNvSpPr txBox="1"/>
          <p:nvPr/>
        </p:nvSpPr>
        <p:spPr>
          <a:xfrm>
            <a:off x="6729132" y="4536654"/>
            <a:ext cx="1573585" cy="149164"/>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169" name="Google Shape;169;p28"/>
          <p:cNvSpPr txBox="1"/>
          <p:nvPr/>
        </p:nvSpPr>
        <p:spPr>
          <a:xfrm>
            <a:off x="3990927" y="4536654"/>
            <a:ext cx="1162147" cy="149164"/>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170" name="Google Shape;170;p28"/>
          <p:cNvSpPr txBox="1"/>
          <p:nvPr/>
        </p:nvSpPr>
        <p:spPr>
          <a:xfrm>
            <a:off x="1814862" y="2294701"/>
            <a:ext cx="5514300" cy="5541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3600">
                <a:solidFill>
                  <a:srgbClr val="FFFFFF"/>
                </a:solidFill>
              </a:rPr>
              <a:t>Value Oriented Design</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55" name="Shape 655"/>
        <p:cNvGrpSpPr/>
        <p:nvPr/>
      </p:nvGrpSpPr>
      <p:grpSpPr>
        <a:xfrm>
          <a:off x="0" y="0"/>
          <a:ext cx="0" cy="0"/>
          <a:chOff x="0" y="0"/>
          <a:chExt cx="0" cy="0"/>
        </a:xfrm>
      </p:grpSpPr>
      <p:sp>
        <p:nvSpPr>
          <p:cNvPr id="656" name="Google Shape;656;p6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57" name="Google Shape;657;p6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58" name="Google Shape;658;p6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59" name="Google Shape;659;p6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60" name="Google Shape;660;p6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61" name="Google Shape;661;p6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62" name="Google Shape;662;p6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63" name="Google Shape;663;p6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64" name="Google Shape;664;p64"/>
          <p:cNvSpPr txBox="1"/>
          <p:nvPr/>
        </p:nvSpPr>
        <p:spPr>
          <a:xfrm>
            <a:off x="2001762" y="1117700"/>
            <a:ext cx="5514300" cy="19866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IS THERE A SINGLE DATA STRUCTURE THAT ENCOMPASSES ALL THESE PROPERTIES?</a:t>
            </a:r>
            <a:endParaRPr sz="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68" name="Shape 668"/>
        <p:cNvGrpSpPr/>
        <p:nvPr/>
      </p:nvGrpSpPr>
      <p:grpSpPr>
        <a:xfrm>
          <a:off x="0" y="0"/>
          <a:ext cx="0" cy="0"/>
          <a:chOff x="0" y="0"/>
          <a:chExt cx="0" cy="0"/>
        </a:xfrm>
      </p:grpSpPr>
      <p:sp>
        <p:nvSpPr>
          <p:cNvPr id="669" name="Google Shape;669;p6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70" name="Google Shape;670;p6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71" name="Google Shape;671;p6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72" name="Google Shape;672;p6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73" name="Google Shape;673;p6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74" name="Google Shape;674;p6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75" name="Google Shape;675;p6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76" name="Google Shape;676;p6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77" name="Google Shape;677;p65"/>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OBSERVABLES</a:t>
            </a:r>
            <a:endParaRPr sz="700"/>
          </a:p>
        </p:txBody>
      </p:sp>
      <p:sp>
        <p:nvSpPr>
          <p:cNvPr id="678" name="Google Shape;678;p65"/>
          <p:cNvSpPr txBox="1"/>
          <p:nvPr/>
        </p:nvSpPr>
        <p:spPr>
          <a:xfrm>
            <a:off x="1398600" y="2174695"/>
            <a:ext cx="6720600" cy="794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600"/>
              </a:spcBef>
              <a:spcAft>
                <a:spcPts val="1500"/>
              </a:spcAft>
              <a:buNone/>
            </a:pPr>
            <a:r>
              <a:rPr b="1" i="1" lang="en" sz="2400">
                <a:solidFill>
                  <a:schemeClr val="lt1"/>
                </a:solidFill>
              </a:rPr>
              <a:t>Observables are lazy push collections of multiple values.</a:t>
            </a:r>
            <a:endParaRPr b="1" i="1"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82" name="Shape 682"/>
        <p:cNvGrpSpPr/>
        <p:nvPr/>
      </p:nvGrpSpPr>
      <p:grpSpPr>
        <a:xfrm>
          <a:off x="0" y="0"/>
          <a:ext cx="0" cy="0"/>
          <a:chOff x="0" y="0"/>
          <a:chExt cx="0" cy="0"/>
        </a:xfrm>
      </p:grpSpPr>
      <p:sp>
        <p:nvSpPr>
          <p:cNvPr id="683" name="Google Shape;683;p6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84" name="Google Shape;684;p6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85" name="Google Shape;685;p6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686" name="Google Shape;686;p6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687" name="Google Shape;687;p6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688" name="Google Shape;688;p6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689" name="Google Shape;689;p6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690" name="Google Shape;690;p6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691" name="Google Shape;691;p66"/>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IMPLEMENTATION</a:t>
            </a:r>
            <a:endParaRPr sz="700"/>
          </a:p>
        </p:txBody>
      </p:sp>
      <p:sp>
        <p:nvSpPr>
          <p:cNvPr id="692" name="Google Shape;692;p66"/>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class</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Observable</a:t>
            </a:r>
            <a:r>
              <a:rPr lang="en" sz="1700">
                <a:solidFill>
                  <a:srgbClr val="C9D1D9"/>
                </a:solidFill>
                <a:latin typeface="Courier New"/>
                <a:ea typeface="Courier New"/>
                <a:cs typeface="Courier New"/>
                <a:sym typeface="Courier New"/>
              </a:rPr>
              <a:t>&lt;T&gt;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private</a:t>
            </a: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_subscribe</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SubscribeFn</a:t>
            </a:r>
            <a:r>
              <a:rPr lang="en" sz="1700">
                <a:solidFill>
                  <a:srgbClr val="C9D1D9"/>
                </a:solidFill>
                <a:latin typeface="Courier New"/>
                <a:ea typeface="Courier New"/>
                <a:cs typeface="Courier New"/>
                <a:sym typeface="Courier New"/>
              </a:rPr>
              <a:t>&lt;T&gt;;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constructor</a:t>
            </a:r>
            <a:r>
              <a:rPr lang="en" sz="1700">
                <a:solidFill>
                  <a:srgbClr val="C9D1D9"/>
                </a:solidFill>
                <a:latin typeface="Courier New"/>
                <a:ea typeface="Courier New"/>
                <a:cs typeface="Courier New"/>
                <a:sym typeface="Courier New"/>
              </a:rPr>
              <a:t>(subscribe: </a:t>
            </a:r>
            <a:r>
              <a:rPr lang="en" sz="1700">
                <a:solidFill>
                  <a:srgbClr val="D2A8FF"/>
                </a:solidFill>
                <a:latin typeface="Courier New"/>
                <a:ea typeface="Courier New"/>
                <a:cs typeface="Courier New"/>
                <a:sym typeface="Courier New"/>
              </a:rPr>
              <a:t>SubscribeFn</a:t>
            </a:r>
            <a:r>
              <a:rPr lang="en" sz="1700">
                <a:solidFill>
                  <a:srgbClr val="C9D1D9"/>
                </a:solidFill>
                <a:latin typeface="Courier New"/>
                <a:ea typeface="Courier New"/>
                <a:cs typeface="Courier New"/>
                <a:sym typeface="Courier New"/>
              </a:rPr>
              <a:t>&lt;T&gt;)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this</a:t>
            </a:r>
            <a:r>
              <a:rPr lang="en" sz="1700">
                <a:solidFill>
                  <a:srgbClr val="C9D1D9"/>
                </a:solidFill>
                <a:latin typeface="Courier New"/>
                <a:ea typeface="Courier New"/>
                <a:cs typeface="Courier New"/>
                <a:sym typeface="Courier New"/>
              </a:rPr>
              <a:t>._subscribe = subscribe;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subscribe</a:t>
            </a:r>
            <a:r>
              <a:rPr lang="en" sz="1700">
                <a:solidFill>
                  <a:srgbClr val="C9D1D9"/>
                </a:solidFill>
                <a:latin typeface="Courier New"/>
                <a:ea typeface="Courier New"/>
                <a:cs typeface="Courier New"/>
                <a:sym typeface="Courier New"/>
              </a:rPr>
              <a:t>(</a:t>
            </a:r>
            <a:r>
              <a:rPr lang="en" sz="1700">
                <a:solidFill>
                  <a:srgbClr val="79C0FF"/>
                </a:solidFill>
                <a:latin typeface="Courier New"/>
                <a:ea typeface="Courier New"/>
                <a:cs typeface="Courier New"/>
                <a:sym typeface="Courier New"/>
              </a:rPr>
              <a:t>observer</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Observer</a:t>
            </a:r>
            <a:r>
              <a:rPr lang="en" sz="1700">
                <a:solidFill>
                  <a:srgbClr val="C9D1D9"/>
                </a:solidFill>
                <a:latin typeface="Courier New"/>
                <a:ea typeface="Courier New"/>
                <a:cs typeface="Courier New"/>
                <a:sym typeface="Courier New"/>
              </a:rPr>
              <a:t>&lt;T&gt;): </a:t>
            </a:r>
            <a:r>
              <a:rPr lang="en" sz="1700">
                <a:solidFill>
                  <a:srgbClr val="D2A8FF"/>
                </a:solidFill>
                <a:latin typeface="Courier New"/>
                <a:ea typeface="Courier New"/>
                <a:cs typeface="Courier New"/>
                <a:sym typeface="Courier New"/>
              </a:rPr>
              <a:t>Subscription</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return</a:t>
            </a: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this</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_subscribe</a:t>
            </a:r>
            <a:r>
              <a:rPr lang="en" sz="1700">
                <a:solidFill>
                  <a:srgbClr val="C9D1D9"/>
                </a:solidFill>
                <a:latin typeface="Courier New"/>
                <a:ea typeface="Courier New"/>
                <a:cs typeface="Courier New"/>
                <a:sym typeface="Courier New"/>
              </a:rPr>
              <a:t>(observer);</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696" name="Shape 696"/>
        <p:cNvGrpSpPr/>
        <p:nvPr/>
      </p:nvGrpSpPr>
      <p:grpSpPr>
        <a:xfrm>
          <a:off x="0" y="0"/>
          <a:ext cx="0" cy="0"/>
          <a:chOff x="0" y="0"/>
          <a:chExt cx="0" cy="0"/>
        </a:xfrm>
      </p:grpSpPr>
      <p:sp>
        <p:nvSpPr>
          <p:cNvPr id="697" name="Google Shape;697;p6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698" name="Google Shape;698;p6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699" name="Google Shape;699;p6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00" name="Google Shape;700;p6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01" name="Google Shape;701;p6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02" name="Google Shape;702;p6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03" name="Google Shape;703;p6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04" name="Google Shape;704;p6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05" name="Google Shape;705;p67"/>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IMPLEMENTATION</a:t>
            </a:r>
            <a:endParaRPr sz="700"/>
          </a:p>
        </p:txBody>
      </p:sp>
      <p:sp>
        <p:nvSpPr>
          <p:cNvPr id="706" name="Google Shape;706;p67"/>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type</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Observer</a:t>
            </a:r>
            <a:r>
              <a:rPr lang="en" sz="1700">
                <a:solidFill>
                  <a:srgbClr val="C9D1D9"/>
                </a:solidFill>
                <a:latin typeface="Courier New"/>
                <a:ea typeface="Courier New"/>
                <a:cs typeface="Courier New"/>
                <a:sym typeface="Courier New"/>
              </a:rPr>
              <a:t>&lt;T&gt;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next</a:t>
            </a:r>
            <a:r>
              <a:rPr lang="en" sz="1700">
                <a:solidFill>
                  <a:srgbClr val="C9D1D9"/>
                </a:solidFill>
                <a:latin typeface="Courier New"/>
                <a:ea typeface="Courier New"/>
                <a:cs typeface="Courier New"/>
                <a:sym typeface="Courier New"/>
              </a:rPr>
              <a:t>: (value: T)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error</a:t>
            </a:r>
            <a:r>
              <a:rPr lang="en" sz="1700">
                <a:solidFill>
                  <a:srgbClr val="C9D1D9"/>
                </a:solidFill>
                <a:latin typeface="Courier New"/>
                <a:ea typeface="Courier New"/>
                <a:cs typeface="Courier New"/>
                <a:sym typeface="Courier New"/>
              </a:rPr>
              <a:t>?: (err: </a:t>
            </a:r>
            <a:r>
              <a:rPr lang="en" sz="1700">
                <a:solidFill>
                  <a:srgbClr val="FFA657"/>
                </a:solidFill>
                <a:latin typeface="Courier New"/>
                <a:ea typeface="Courier New"/>
                <a:cs typeface="Courier New"/>
                <a:sym typeface="Courier New"/>
              </a:rPr>
              <a:t>any</a:t>
            </a:r>
            <a:r>
              <a:rPr lang="en" sz="1700">
                <a:solidFill>
                  <a:srgbClr val="C9D1D9"/>
                </a:solidFill>
                <a:latin typeface="Courier New"/>
                <a:ea typeface="Courier New"/>
                <a:cs typeface="Courier New"/>
                <a:sym typeface="Courier New"/>
              </a:rPr>
              <a:t>)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complete</a:t>
            </a:r>
            <a:r>
              <a:rPr lang="en" sz="1700">
                <a:solidFill>
                  <a:srgbClr val="C9D1D9"/>
                </a:solidFill>
                <a:latin typeface="Courier New"/>
                <a:ea typeface="Courier New"/>
                <a:cs typeface="Courier New"/>
                <a:sym typeface="Courier New"/>
              </a:rPr>
              <a:t>?: ()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chemeClr val="dk1"/>
              </a:solidFill>
            </a:endParaRPr>
          </a:p>
          <a:p>
            <a:pPr indent="0" lvl="0" marL="457200" rtl="0" algn="l">
              <a:spcBef>
                <a:spcPts val="0"/>
              </a:spcBef>
              <a:spcAft>
                <a:spcPts val="0"/>
              </a:spcAft>
              <a:buClr>
                <a:schemeClr val="dk1"/>
              </a:buClr>
              <a:buSzPts val="1100"/>
              <a:buFont typeface="Arial"/>
              <a:buNone/>
            </a:pPr>
            <a:r>
              <a:t/>
            </a:r>
            <a:endParaRPr sz="1700">
              <a:solidFill>
                <a:schemeClr val="dk1"/>
              </a:solidFill>
            </a:endParaRPr>
          </a:p>
          <a:p>
            <a:pPr indent="0" lvl="0" marL="457200" rtl="0" algn="l">
              <a:lnSpc>
                <a:spcPct val="100000"/>
              </a:lnSpc>
              <a:spcBef>
                <a:spcPts val="0"/>
              </a:spcBef>
              <a:spcAft>
                <a:spcPts val="0"/>
              </a:spcAft>
              <a:buNone/>
            </a:pPr>
            <a:r>
              <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10" name="Shape 710"/>
        <p:cNvGrpSpPr/>
        <p:nvPr/>
      </p:nvGrpSpPr>
      <p:grpSpPr>
        <a:xfrm>
          <a:off x="0" y="0"/>
          <a:ext cx="0" cy="0"/>
          <a:chOff x="0" y="0"/>
          <a:chExt cx="0" cy="0"/>
        </a:xfrm>
      </p:grpSpPr>
      <p:sp>
        <p:nvSpPr>
          <p:cNvPr id="711" name="Google Shape;711;p6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12" name="Google Shape;712;p6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13" name="Google Shape;713;p6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14" name="Google Shape;714;p6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15" name="Google Shape;715;p6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16" name="Google Shape;716;p6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17" name="Google Shape;717;p6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18" name="Google Shape;718;p6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19" name="Google Shape;719;p68"/>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IMPLEMENTATION</a:t>
            </a:r>
            <a:endParaRPr sz="700"/>
          </a:p>
        </p:txBody>
      </p:sp>
      <p:sp>
        <p:nvSpPr>
          <p:cNvPr id="720" name="Google Shape;720;p68"/>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type</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Observer</a:t>
            </a:r>
            <a:r>
              <a:rPr lang="en" sz="1700">
                <a:solidFill>
                  <a:srgbClr val="C9D1D9"/>
                </a:solidFill>
                <a:latin typeface="Courier New"/>
                <a:ea typeface="Courier New"/>
                <a:cs typeface="Courier New"/>
                <a:sym typeface="Courier New"/>
              </a:rPr>
              <a:t>&lt;T&gt;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next</a:t>
            </a:r>
            <a:r>
              <a:rPr lang="en" sz="1700">
                <a:solidFill>
                  <a:srgbClr val="C9D1D9"/>
                </a:solidFill>
                <a:latin typeface="Courier New"/>
                <a:ea typeface="Courier New"/>
                <a:cs typeface="Courier New"/>
                <a:sym typeface="Courier New"/>
              </a:rPr>
              <a:t>: (value: T)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error</a:t>
            </a:r>
            <a:r>
              <a:rPr lang="en" sz="1700">
                <a:solidFill>
                  <a:srgbClr val="C9D1D9"/>
                </a:solidFill>
                <a:latin typeface="Courier New"/>
                <a:ea typeface="Courier New"/>
                <a:cs typeface="Courier New"/>
                <a:sym typeface="Courier New"/>
              </a:rPr>
              <a:t>?: (err: </a:t>
            </a:r>
            <a:r>
              <a:rPr lang="en" sz="1700">
                <a:solidFill>
                  <a:srgbClr val="FFA657"/>
                </a:solidFill>
                <a:latin typeface="Courier New"/>
                <a:ea typeface="Courier New"/>
                <a:cs typeface="Courier New"/>
                <a:sym typeface="Courier New"/>
              </a:rPr>
              <a:t>any</a:t>
            </a:r>
            <a:r>
              <a:rPr lang="en" sz="1700">
                <a:solidFill>
                  <a:srgbClr val="C9D1D9"/>
                </a:solidFill>
                <a:latin typeface="Courier New"/>
                <a:ea typeface="Courier New"/>
                <a:cs typeface="Courier New"/>
                <a:sym typeface="Courier New"/>
              </a:rPr>
              <a:t>)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complete</a:t>
            </a:r>
            <a:r>
              <a:rPr lang="en" sz="1700">
                <a:solidFill>
                  <a:srgbClr val="C9D1D9"/>
                </a:solidFill>
                <a:latin typeface="Courier New"/>
                <a:ea typeface="Courier New"/>
                <a:cs typeface="Courier New"/>
                <a:sym typeface="Courier New"/>
              </a:rPr>
              <a:t>?: ()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type</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Subscription</a:t>
            </a:r>
            <a:r>
              <a:rPr lang="en" sz="1700">
                <a:solidFill>
                  <a:srgbClr val="C9D1D9"/>
                </a:solidFill>
                <a:latin typeface="Courier New"/>
                <a:ea typeface="Courier New"/>
                <a:cs typeface="Courier New"/>
                <a:sym typeface="Courier New"/>
              </a:rPr>
              <a: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unsubscribe</a:t>
            </a:r>
            <a:r>
              <a:rPr lang="en" sz="1700">
                <a:solidFill>
                  <a:srgbClr val="C9D1D9"/>
                </a:solidFill>
                <a:latin typeface="Courier New"/>
                <a:ea typeface="Courier New"/>
                <a:cs typeface="Courier New"/>
                <a:sym typeface="Courier New"/>
              </a:rPr>
              <a:t>: () =&gt; </a:t>
            </a:r>
            <a:r>
              <a:rPr lang="en" sz="1700">
                <a:solidFill>
                  <a:srgbClr val="FFA657"/>
                </a:solidFill>
                <a:latin typeface="Courier New"/>
                <a:ea typeface="Courier New"/>
                <a:cs typeface="Courier New"/>
                <a:sym typeface="Courier New"/>
              </a:rPr>
              <a:t>void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type</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SubscribeFn</a:t>
            </a:r>
            <a:r>
              <a:rPr lang="en" sz="1700">
                <a:solidFill>
                  <a:srgbClr val="C9D1D9"/>
                </a:solidFill>
                <a:latin typeface="Courier New"/>
                <a:ea typeface="Courier New"/>
                <a:cs typeface="Courier New"/>
                <a:sym typeface="Courier New"/>
              </a:rPr>
              <a:t>&lt;T&gt; = (observer: Observer&lt;T&gt;) =&gt; </a:t>
            </a:r>
            <a:r>
              <a:rPr lang="en" sz="1700">
                <a:solidFill>
                  <a:srgbClr val="D2A8FF"/>
                </a:solidFill>
                <a:latin typeface="Courier New"/>
                <a:ea typeface="Courier New"/>
                <a:cs typeface="Courier New"/>
                <a:sym typeface="Courier New"/>
              </a:rPr>
              <a:t>Subscription</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sz="1700">
              <a:solidFill>
                <a:schemeClr val="dk1"/>
              </a:solidFill>
            </a:endParaRPr>
          </a:p>
          <a:p>
            <a:pPr indent="0" lvl="0" marL="457200" rtl="0" algn="l">
              <a:spcBef>
                <a:spcPts val="0"/>
              </a:spcBef>
              <a:spcAft>
                <a:spcPts val="0"/>
              </a:spcAft>
              <a:buClr>
                <a:schemeClr val="dk1"/>
              </a:buClr>
              <a:buSzPts val="1100"/>
              <a:buFont typeface="Arial"/>
              <a:buNone/>
            </a:pPr>
            <a:r>
              <a:t/>
            </a:r>
            <a:endParaRPr sz="1700">
              <a:solidFill>
                <a:schemeClr val="dk1"/>
              </a:solidFill>
            </a:endParaRPr>
          </a:p>
          <a:p>
            <a:pPr indent="0" lvl="0" marL="457200" rtl="0" algn="l">
              <a:lnSpc>
                <a:spcPct val="100000"/>
              </a:lnSpc>
              <a:spcBef>
                <a:spcPts val="0"/>
              </a:spcBef>
              <a:spcAft>
                <a:spcPts val="0"/>
              </a:spcAft>
              <a:buNone/>
            </a:pPr>
            <a:r>
              <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24" name="Shape 724"/>
        <p:cNvGrpSpPr/>
        <p:nvPr/>
      </p:nvGrpSpPr>
      <p:grpSpPr>
        <a:xfrm>
          <a:off x="0" y="0"/>
          <a:ext cx="0" cy="0"/>
          <a:chOff x="0" y="0"/>
          <a:chExt cx="0" cy="0"/>
        </a:xfrm>
      </p:grpSpPr>
      <p:sp>
        <p:nvSpPr>
          <p:cNvPr id="725" name="Google Shape;725;p6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26" name="Google Shape;726;p6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27" name="Google Shape;727;p6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28" name="Google Shape;728;p6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29" name="Google Shape;729;p6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30" name="Google Shape;730;p6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31" name="Google Shape;731;p6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32" name="Google Shape;732;p6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33" name="Google Shape;733;p69"/>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MORE CODE</a:t>
            </a:r>
            <a:endParaRPr sz="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37" name="Shape 737"/>
        <p:cNvGrpSpPr/>
        <p:nvPr/>
      </p:nvGrpSpPr>
      <p:grpSpPr>
        <a:xfrm>
          <a:off x="0" y="0"/>
          <a:ext cx="0" cy="0"/>
          <a:chOff x="0" y="0"/>
          <a:chExt cx="0" cy="0"/>
        </a:xfrm>
      </p:grpSpPr>
      <p:sp>
        <p:nvSpPr>
          <p:cNvPr id="738" name="Google Shape;738;p7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39" name="Google Shape;739;p7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40" name="Google Shape;740;p7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41" name="Google Shape;741;p7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42" name="Google Shape;742;p7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43" name="Google Shape;743;p7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44" name="Google Shape;744;p7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45" name="Google Shape;745;p7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46" name="Google Shape;746;p70"/>
          <p:cNvSpPr txBox="1"/>
          <p:nvPr/>
        </p:nvSpPr>
        <p:spPr>
          <a:xfrm>
            <a:off x="2001750" y="1117700"/>
            <a:ext cx="56787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COMPOSITION OF SIDE EFFECTS</a:t>
            </a:r>
            <a:endParaRPr sz="700"/>
          </a:p>
        </p:txBody>
      </p:sp>
      <p:sp>
        <p:nvSpPr>
          <p:cNvPr id="747" name="Google Shape;747;p70"/>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0" rtl="0" algn="ctr">
              <a:spcBef>
                <a:spcPts val="1200"/>
              </a:spcBef>
              <a:spcAft>
                <a:spcPts val="0"/>
              </a:spcAft>
              <a:buNone/>
            </a:pPr>
            <a:r>
              <a:t/>
            </a:r>
            <a:endParaRPr sz="2400">
              <a:solidFill>
                <a:srgbClr val="ECECEC"/>
              </a:solidFill>
            </a:endParaRPr>
          </a:p>
        </p:txBody>
      </p:sp>
      <p:graphicFrame>
        <p:nvGraphicFramePr>
          <p:cNvPr id="748" name="Google Shape;748;p70"/>
          <p:cNvGraphicFramePr/>
          <p:nvPr/>
        </p:nvGraphicFramePr>
        <p:xfrm>
          <a:off x="952500" y="2000250"/>
          <a:ext cx="3000000" cy="3000000"/>
        </p:xfrm>
        <a:graphic>
          <a:graphicData uri="http://schemas.openxmlformats.org/drawingml/2006/table">
            <a:tbl>
              <a:tblPr>
                <a:noFill/>
                <a:tableStyleId>{338E4A1C-C5EF-4DD1-A7E3-72A785371BC1}</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rPr>
                        <a:t>SINGULAR</a:t>
                      </a:r>
                      <a:endParaRPr b="1" sz="1600">
                        <a:solidFill>
                          <a:schemeClr val="lt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PLURAL</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SPATIAL</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Value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Iterable&lt;Value&gt;</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TEMPORAL</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Promise&lt;value&gt;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rPr>
                        <a:t>Observable&lt;Value&gt;</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52" name="Shape 752"/>
        <p:cNvGrpSpPr/>
        <p:nvPr/>
      </p:nvGrpSpPr>
      <p:grpSpPr>
        <a:xfrm>
          <a:off x="0" y="0"/>
          <a:ext cx="0" cy="0"/>
          <a:chOff x="0" y="0"/>
          <a:chExt cx="0" cy="0"/>
        </a:xfrm>
      </p:grpSpPr>
      <p:sp>
        <p:nvSpPr>
          <p:cNvPr id="753" name="Google Shape;753;p71"/>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54" name="Google Shape;754;p71"/>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55" name="Google Shape;755;p71"/>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56" name="Google Shape;756;p71"/>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57" name="Google Shape;757;p71"/>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58" name="Google Shape;758;p71"/>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59" name="Google Shape;759;p71"/>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60" name="Google Shape;760;p71"/>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61" name="Google Shape;761;p71"/>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DIMENSIONS</a:t>
            </a:r>
            <a:endParaRPr sz="700"/>
          </a:p>
        </p:txBody>
      </p:sp>
      <p:sp>
        <p:nvSpPr>
          <p:cNvPr id="762" name="Google Shape;762;p71"/>
          <p:cNvSpPr txBox="1"/>
          <p:nvPr/>
        </p:nvSpPr>
        <p:spPr>
          <a:xfrm>
            <a:off x="1328000" y="1797020"/>
            <a:ext cx="6720600" cy="18363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Sync / async</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Single consumer / multiple consumers</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Unicast / broadcast</a:t>
            </a:r>
            <a:endParaRPr sz="2400">
              <a:solidFill>
                <a:srgbClr val="ECECEC"/>
              </a:solidFill>
            </a:endParaRPr>
          </a:p>
          <a:p>
            <a:pPr indent="0" lvl="0" marL="0" rtl="0" algn="r">
              <a:lnSpc>
                <a:spcPct val="115000"/>
              </a:lnSpc>
              <a:spcBef>
                <a:spcPts val="1500"/>
              </a:spcBef>
              <a:spcAft>
                <a:spcPts val="1500"/>
              </a:spcAft>
              <a:buNone/>
            </a:pPr>
            <a:r>
              <a:rPr lang="en" sz="2400">
                <a:solidFill>
                  <a:srgbClr val="ECECEC"/>
                </a:solidFill>
              </a:rPr>
              <a:t>Kris Kowal (GTOR)</a:t>
            </a:r>
            <a:endParaRPr sz="2400">
              <a:solidFill>
                <a:srgbClr val="ECECEC"/>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66" name="Shape 766"/>
        <p:cNvGrpSpPr/>
        <p:nvPr/>
      </p:nvGrpSpPr>
      <p:grpSpPr>
        <a:xfrm>
          <a:off x="0" y="0"/>
          <a:ext cx="0" cy="0"/>
          <a:chOff x="0" y="0"/>
          <a:chExt cx="0" cy="0"/>
        </a:xfrm>
      </p:grpSpPr>
      <p:sp>
        <p:nvSpPr>
          <p:cNvPr id="767" name="Google Shape;767;p7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68" name="Google Shape;768;p7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69" name="Google Shape;769;p7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70" name="Google Shape;770;p7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71" name="Google Shape;771;p7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72" name="Google Shape;772;p7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73" name="Google Shape;773;p7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74" name="Google Shape;774;p7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75" name="Google Shape;775;p72"/>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MANAGING SIDE EFFECTS</a:t>
            </a:r>
            <a:endParaRPr sz="700"/>
          </a:p>
        </p:txBody>
      </p:sp>
      <p:sp>
        <p:nvSpPr>
          <p:cNvPr id="776" name="Google Shape;776;p72"/>
          <p:cNvSpPr txBox="1"/>
          <p:nvPr/>
        </p:nvSpPr>
        <p:spPr>
          <a:xfrm>
            <a:off x="1328000" y="1797020"/>
            <a:ext cx="6720600" cy="7941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Producer</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Consumer</a:t>
            </a:r>
            <a:endParaRPr sz="2400">
              <a:solidFill>
                <a:srgbClr val="ECECE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80" name="Shape 780"/>
        <p:cNvGrpSpPr/>
        <p:nvPr/>
      </p:nvGrpSpPr>
      <p:grpSpPr>
        <a:xfrm>
          <a:off x="0" y="0"/>
          <a:ext cx="0" cy="0"/>
          <a:chOff x="0" y="0"/>
          <a:chExt cx="0" cy="0"/>
        </a:xfrm>
      </p:grpSpPr>
      <p:sp>
        <p:nvSpPr>
          <p:cNvPr id="781" name="Google Shape;781;p7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82" name="Google Shape;782;p7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83" name="Google Shape;783;p7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84" name="Google Shape;784;p7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785" name="Google Shape;785;p7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786" name="Google Shape;786;p7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787" name="Google Shape;787;p7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788" name="Google Shape;788;p7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789" name="Google Shape;789;p73"/>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REACTIVE AND PASSIVE</a:t>
            </a:r>
            <a:endParaRPr sz="700"/>
          </a:p>
        </p:txBody>
      </p:sp>
      <p:sp>
        <p:nvSpPr>
          <p:cNvPr id="790" name="Google Shape;790;p73"/>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0" rtl="0" algn="l">
              <a:spcBef>
                <a:spcPts val="1200"/>
              </a:spcBef>
              <a:spcAft>
                <a:spcPts val="0"/>
              </a:spcAft>
              <a:buNone/>
            </a:pPr>
            <a:r>
              <a:t/>
            </a:r>
            <a:endParaRPr sz="2400">
              <a:solidFill>
                <a:srgbClr val="ECECEC"/>
              </a:solidFill>
            </a:endParaRPr>
          </a:p>
        </p:txBody>
      </p:sp>
      <p:sp>
        <p:nvSpPr>
          <p:cNvPr id="791" name="Google Shape;791;p73"/>
          <p:cNvSpPr txBox="1"/>
          <p:nvPr/>
        </p:nvSpPr>
        <p:spPr>
          <a:xfrm>
            <a:off x="1328000" y="1797020"/>
            <a:ext cx="6720600" cy="7941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600"/>
              </a:spcBef>
              <a:spcAft>
                <a:spcPts val="0"/>
              </a:spcAft>
              <a:buClr>
                <a:srgbClr val="ECECEC"/>
              </a:buClr>
              <a:buSzPts val="2400"/>
              <a:buChar char="-"/>
            </a:pPr>
            <a:r>
              <a:rPr lang="en" sz="2400">
                <a:solidFill>
                  <a:srgbClr val="ECECEC"/>
                </a:solidFill>
              </a:rPr>
              <a:t>Push - vue, svelte</a:t>
            </a:r>
            <a:endParaRPr sz="2400">
              <a:solidFill>
                <a:srgbClr val="ECECEC"/>
              </a:solidFill>
            </a:endParaRPr>
          </a:p>
          <a:p>
            <a:pPr indent="-381000" lvl="0" marL="457200" rtl="0" algn="l">
              <a:lnSpc>
                <a:spcPct val="115000"/>
              </a:lnSpc>
              <a:spcBef>
                <a:spcPts val="0"/>
              </a:spcBef>
              <a:spcAft>
                <a:spcPts val="0"/>
              </a:spcAft>
              <a:buClr>
                <a:srgbClr val="ECECEC"/>
              </a:buClr>
              <a:buSzPts val="2400"/>
              <a:buChar char="-"/>
            </a:pPr>
            <a:r>
              <a:rPr lang="en" sz="2400">
                <a:solidFill>
                  <a:srgbClr val="ECECEC"/>
                </a:solidFill>
              </a:rPr>
              <a:t>Pull - react</a:t>
            </a:r>
            <a:endParaRPr sz="2400">
              <a:solidFill>
                <a:srgbClr val="ECECE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174" name="Shape 174"/>
        <p:cNvGrpSpPr/>
        <p:nvPr/>
      </p:nvGrpSpPr>
      <p:grpSpPr>
        <a:xfrm>
          <a:off x="0" y="0"/>
          <a:ext cx="0" cy="0"/>
          <a:chOff x="0" y="0"/>
          <a:chExt cx="0" cy="0"/>
        </a:xfrm>
      </p:grpSpPr>
      <p:sp>
        <p:nvSpPr>
          <p:cNvPr id="175" name="Google Shape;175;p2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176" name="Google Shape;176;p2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177" name="Google Shape;177;p2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178" name="Google Shape;178;p2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179" name="Google Shape;179;p2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180" name="Google Shape;180;p2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181" name="Google Shape;181;p2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182" name="Google Shape;182;p2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pic>
        <p:nvPicPr>
          <p:cNvPr id="183" name="Google Shape;183;p29"/>
          <p:cNvPicPr preferRelativeResize="0"/>
          <p:nvPr/>
        </p:nvPicPr>
        <p:blipFill>
          <a:blip r:embed="rId8">
            <a:alphaModFix/>
          </a:blip>
          <a:stretch>
            <a:fillRect/>
          </a:stretch>
        </p:blipFill>
        <p:spPr>
          <a:xfrm>
            <a:off x="2373722" y="703225"/>
            <a:ext cx="4396544" cy="37370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795" name="Shape 795"/>
        <p:cNvGrpSpPr/>
        <p:nvPr/>
      </p:nvGrpSpPr>
      <p:grpSpPr>
        <a:xfrm>
          <a:off x="0" y="0"/>
          <a:ext cx="0" cy="0"/>
          <a:chOff x="0" y="0"/>
          <a:chExt cx="0" cy="0"/>
        </a:xfrm>
      </p:grpSpPr>
      <p:sp>
        <p:nvSpPr>
          <p:cNvPr id="796" name="Google Shape;796;p7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797" name="Google Shape;797;p7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798" name="Google Shape;798;p7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799" name="Google Shape;799;p7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00" name="Google Shape;800;p7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01" name="Google Shape;801;p7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02" name="Google Shape;802;p7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03" name="Google Shape;803;p7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04" name="Google Shape;804;p74"/>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spcBef>
                <a:spcPts val="1200"/>
              </a:spcBef>
              <a:spcAft>
                <a:spcPts val="0"/>
              </a:spcAft>
              <a:buSzPts val="1100"/>
              <a:buNone/>
            </a:pPr>
            <a:r>
              <a:rPr lang="en" sz="2700">
                <a:solidFill>
                  <a:srgbClr val="FFFFFF"/>
                </a:solidFill>
              </a:rPr>
              <a:t>HOW HAS THIS HELPED US</a:t>
            </a:r>
            <a:endParaRPr sz="2700">
              <a:solidFill>
                <a:srgbClr val="FFFFFF"/>
              </a:solidFill>
            </a:endParaRPr>
          </a:p>
        </p:txBody>
      </p:sp>
      <p:sp>
        <p:nvSpPr>
          <p:cNvPr id="805" name="Google Shape;805;p74"/>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observable = </a:t>
            </a:r>
            <a:r>
              <a:rPr lang="en" sz="1700">
                <a:solidFill>
                  <a:srgbClr val="FF7B72"/>
                </a:solidFill>
                <a:latin typeface="Courier New"/>
                <a:ea typeface="Courier New"/>
                <a:cs typeface="Courier New"/>
                <a:sym typeface="Courier New"/>
              </a:rPr>
              <a:t>new</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Observable</a:t>
            </a:r>
            <a:r>
              <a:rPr lang="en" sz="1700">
                <a:solidFill>
                  <a:srgbClr val="C9D1D9"/>
                </a:solidFill>
                <a:latin typeface="Courier New"/>
                <a:ea typeface="Courier New"/>
                <a:cs typeface="Courier New"/>
                <a:sym typeface="Courier New"/>
              </a:rPr>
              <a:t>((subscriber) =&gt; {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App</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[value, setValue] = </a:t>
            </a:r>
            <a:r>
              <a:rPr lang="en" sz="1700">
                <a:solidFill>
                  <a:srgbClr val="D2A8FF"/>
                </a:solidFill>
                <a:latin typeface="Courier New"/>
                <a:ea typeface="Courier New"/>
                <a:cs typeface="Courier New"/>
                <a:sym typeface="Courier New"/>
              </a:rPr>
              <a:t>useState</a:t>
            </a:r>
            <a:r>
              <a:rPr lang="en" sz="1700">
                <a:solidFill>
                  <a:srgbClr val="C9D1D9"/>
                </a:solidFill>
                <a:latin typeface="Courier New"/>
                <a:ea typeface="Courier New"/>
                <a:cs typeface="Courier New"/>
                <a:sym typeface="Courier New"/>
              </a:rPr>
              <a:t>(</a:t>
            </a:r>
            <a:r>
              <a:rPr lang="en" sz="1700">
                <a:solidFill>
                  <a:srgbClr val="79C0FF"/>
                </a:solidFill>
                <a:latin typeface="Courier New"/>
                <a:ea typeface="Courier New"/>
                <a:cs typeface="Courier New"/>
                <a:sym typeface="Courier New"/>
              </a:rPr>
              <a:t>0</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useEffect</a:t>
            </a:r>
            <a:r>
              <a:rPr lang="en" sz="1700">
                <a:solidFill>
                  <a:srgbClr val="C9D1D9"/>
                </a:solidFill>
                <a:latin typeface="Courier New"/>
                <a:ea typeface="Courier New"/>
                <a:cs typeface="Courier New"/>
                <a:sym typeface="Courier New"/>
              </a:rPr>
              <a:t>(() =&gt;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subscription = observable.</a:t>
            </a:r>
            <a:r>
              <a:rPr lang="en" sz="1700">
                <a:solidFill>
                  <a:srgbClr val="D2A8FF"/>
                </a:solidFill>
                <a:latin typeface="Courier New"/>
                <a:ea typeface="Courier New"/>
                <a:cs typeface="Courier New"/>
                <a:sym typeface="Courier New"/>
              </a:rPr>
              <a:t>subscribe</a:t>
            </a:r>
            <a:r>
              <a:rPr lang="en" sz="1700">
                <a:solidFill>
                  <a:srgbClr val="C9D1D9"/>
                </a:solidFill>
                <a:latin typeface="Courier New"/>
                <a:ea typeface="Courier New"/>
                <a:cs typeface="Courier New"/>
                <a:sym typeface="Courier New"/>
              </a:rPr>
              <a:t>(setValue);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return</a:t>
            </a:r>
            <a:r>
              <a:rPr lang="en" sz="1700">
                <a:solidFill>
                  <a:srgbClr val="C9D1D9"/>
                </a:solidFill>
                <a:latin typeface="Courier New"/>
                <a:ea typeface="Courier New"/>
                <a:cs typeface="Courier New"/>
                <a:sym typeface="Courier New"/>
              </a:rPr>
              <a:t> () =&gt; subscription.</a:t>
            </a:r>
            <a:r>
              <a:rPr lang="en" sz="1700">
                <a:solidFill>
                  <a:srgbClr val="D2A8FF"/>
                </a:solidFill>
                <a:latin typeface="Courier New"/>
                <a:ea typeface="Courier New"/>
                <a:cs typeface="Courier New"/>
                <a:sym typeface="Courier New"/>
              </a:rPr>
              <a:t>unsubscribe</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return</a:t>
            </a:r>
            <a:r>
              <a:rPr lang="en" sz="1700">
                <a:solidFill>
                  <a:srgbClr val="C9D1D9"/>
                </a:solidFill>
                <a:latin typeface="Courier New"/>
                <a:ea typeface="Courier New"/>
                <a:cs typeface="Courier New"/>
                <a:sym typeface="Courier New"/>
              </a:rPr>
              <a:t> &lt;</a:t>
            </a:r>
            <a:r>
              <a:rPr lang="en" sz="1700">
                <a:solidFill>
                  <a:srgbClr val="7EE787"/>
                </a:solidFill>
                <a:latin typeface="Courier New"/>
                <a:ea typeface="Courier New"/>
                <a:cs typeface="Courier New"/>
                <a:sym typeface="Courier New"/>
              </a:rPr>
              <a:t>div</a:t>
            </a:r>
            <a:r>
              <a:rPr lang="en" sz="1700">
                <a:solidFill>
                  <a:srgbClr val="C9D1D9"/>
                </a:solidFill>
                <a:latin typeface="Courier New"/>
                <a:ea typeface="Courier New"/>
                <a:cs typeface="Courier New"/>
                <a:sym typeface="Courier New"/>
              </a:rPr>
              <a:t>&gt;Random Value: {value}&lt;/</a:t>
            </a:r>
            <a:r>
              <a:rPr lang="en" sz="1700">
                <a:solidFill>
                  <a:srgbClr val="7EE787"/>
                </a:solidFill>
                <a:latin typeface="Courier New"/>
                <a:ea typeface="Courier New"/>
                <a:cs typeface="Courier New"/>
                <a:sym typeface="Courier New"/>
              </a:rPr>
              <a:t>div</a:t>
            </a:r>
            <a:r>
              <a:rPr lang="en" sz="1700">
                <a:solidFill>
                  <a:srgbClr val="C9D1D9"/>
                </a:solidFill>
                <a:latin typeface="Courier New"/>
                <a:ea typeface="Courier New"/>
                <a:cs typeface="Courier New"/>
                <a:sym typeface="Courier New"/>
              </a:rPr>
              <a:t>&gt;;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09" name="Shape 809"/>
        <p:cNvGrpSpPr/>
        <p:nvPr/>
      </p:nvGrpSpPr>
      <p:grpSpPr>
        <a:xfrm>
          <a:off x="0" y="0"/>
          <a:ext cx="0" cy="0"/>
          <a:chOff x="0" y="0"/>
          <a:chExt cx="0" cy="0"/>
        </a:xfrm>
      </p:grpSpPr>
      <p:sp>
        <p:nvSpPr>
          <p:cNvPr id="810" name="Google Shape;810;p7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11" name="Google Shape;811;p7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12" name="Google Shape;812;p7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13" name="Google Shape;813;p7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14" name="Google Shape;814;p7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15" name="Google Shape;815;p7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16" name="Google Shape;816;p7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17" name="Google Shape;817;p7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18" name="Google Shape;818;p75"/>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spcBef>
                <a:spcPts val="1200"/>
              </a:spcBef>
              <a:spcAft>
                <a:spcPts val="0"/>
              </a:spcAft>
              <a:buSzPts val="1100"/>
              <a:buNone/>
            </a:pPr>
            <a:r>
              <a:rPr lang="en" sz="2700">
                <a:solidFill>
                  <a:srgbClr val="FFFFFF"/>
                </a:solidFill>
              </a:rPr>
              <a:t>HOW HAS THIS HELPED US</a:t>
            </a:r>
            <a:endParaRPr sz="2700">
              <a:solidFill>
                <a:srgbClr val="FFFFFF"/>
              </a:solidFill>
            </a:endParaRPr>
          </a:p>
        </p:txBody>
      </p:sp>
      <p:sp>
        <p:nvSpPr>
          <p:cNvPr id="819" name="Google Shape;819;p75"/>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 middleware } = </a:t>
            </a:r>
            <a:r>
              <a:rPr lang="en" sz="1700">
                <a:solidFill>
                  <a:srgbClr val="D2A8FF"/>
                </a:solidFill>
                <a:latin typeface="Courier New"/>
                <a:ea typeface="Courier New"/>
                <a:cs typeface="Courier New"/>
                <a:sym typeface="Courier New"/>
              </a:rPr>
              <a:t>engineHost</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App</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[value, setValue] = </a:t>
            </a:r>
            <a:r>
              <a:rPr lang="en" sz="1700">
                <a:solidFill>
                  <a:srgbClr val="D2A8FF"/>
                </a:solidFill>
                <a:latin typeface="Courier New"/>
                <a:ea typeface="Courier New"/>
                <a:cs typeface="Courier New"/>
                <a:sym typeface="Courier New"/>
              </a:rPr>
              <a:t>useState</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useEffect</a:t>
            </a:r>
            <a:r>
              <a:rPr lang="en" sz="1700">
                <a:solidFill>
                  <a:srgbClr val="C9D1D9"/>
                </a:solidFill>
                <a:latin typeface="Courier New"/>
                <a:ea typeface="Courier New"/>
                <a:cs typeface="Courier New"/>
                <a:sym typeface="Courier New"/>
              </a:rPr>
              <a:t>(() =&gt;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unsubscribe = middleware.</a:t>
            </a:r>
            <a:r>
              <a:rPr lang="en" sz="1700">
                <a:solidFill>
                  <a:srgbClr val="D2A8FF"/>
                </a:solidFill>
                <a:latin typeface="Courier New"/>
                <a:ea typeface="Courier New"/>
                <a:cs typeface="Courier New"/>
                <a:sym typeface="Courier New"/>
              </a:rPr>
              <a:t>onChange</a:t>
            </a:r>
            <a:r>
              <a:rPr lang="en" sz="1700">
                <a:solidFill>
                  <a:srgbClr val="C9D1D9"/>
                </a:solidFill>
                <a:latin typeface="Courier New"/>
                <a:ea typeface="Courier New"/>
                <a:cs typeface="Courier New"/>
                <a:sym typeface="Courier New"/>
              </a:rPr>
              <a:t>(setValue);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return</a:t>
            </a:r>
            <a:r>
              <a:rPr lang="en" sz="1700">
                <a:solidFill>
                  <a:srgbClr val="C9D1D9"/>
                </a:solidFill>
                <a:latin typeface="Courier New"/>
                <a:ea typeface="Courier New"/>
                <a:cs typeface="Courier New"/>
                <a:sym typeface="Courier New"/>
              </a:rPr>
              <a:t> () =&gt; </a:t>
            </a:r>
            <a:r>
              <a:rPr lang="en" sz="1700">
                <a:solidFill>
                  <a:srgbClr val="D2A8FF"/>
                </a:solidFill>
                <a:latin typeface="Courier New"/>
                <a:ea typeface="Courier New"/>
                <a:cs typeface="Courier New"/>
                <a:sym typeface="Courier New"/>
              </a:rPr>
              <a:t>unsubscribe</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return</a:t>
            </a:r>
            <a:r>
              <a:rPr lang="en" sz="1700">
                <a:solidFill>
                  <a:srgbClr val="C9D1D9"/>
                </a:solidFill>
                <a:latin typeface="Courier New"/>
                <a:ea typeface="Courier New"/>
                <a:cs typeface="Courier New"/>
                <a:sym typeface="Courier New"/>
              </a:rPr>
              <a:t> &lt;</a:t>
            </a:r>
            <a:r>
              <a:rPr lang="en" sz="1700">
                <a:solidFill>
                  <a:srgbClr val="7EE787"/>
                </a:solidFill>
                <a:latin typeface="Courier New"/>
                <a:ea typeface="Courier New"/>
                <a:cs typeface="Courier New"/>
                <a:sym typeface="Courier New"/>
              </a:rPr>
              <a:t>PageContent</a:t>
            </a:r>
            <a:r>
              <a:rPr lang="en" sz="1700">
                <a:solidFill>
                  <a:srgbClr val="C9D1D9"/>
                </a:solidFill>
                <a:latin typeface="Courier New"/>
                <a:ea typeface="Courier New"/>
                <a:cs typeface="Courier New"/>
                <a:sym typeface="Courier New"/>
              </a:rPr>
              <a:t>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/&gt;;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FF7B72"/>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23" name="Shape 823"/>
        <p:cNvGrpSpPr/>
        <p:nvPr/>
      </p:nvGrpSpPr>
      <p:grpSpPr>
        <a:xfrm>
          <a:off x="0" y="0"/>
          <a:ext cx="0" cy="0"/>
          <a:chOff x="0" y="0"/>
          <a:chExt cx="0" cy="0"/>
        </a:xfrm>
      </p:grpSpPr>
      <p:sp>
        <p:nvSpPr>
          <p:cNvPr id="824" name="Google Shape;824;p7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25" name="Google Shape;825;p7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26" name="Google Shape;826;p7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27" name="Google Shape;827;p7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28" name="Google Shape;828;p7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29" name="Google Shape;829;p7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30" name="Google Shape;830;p7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31" name="Google Shape;831;p7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32" name="Google Shape;832;p76"/>
          <p:cNvSpPr txBox="1"/>
          <p:nvPr/>
        </p:nvSpPr>
        <p:spPr>
          <a:xfrm>
            <a:off x="2001762" y="1117700"/>
            <a:ext cx="5514300" cy="14631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How can we design modern applications to be more predictable and maintainable?</a:t>
            </a:r>
            <a:endParaRPr sz="700"/>
          </a:p>
        </p:txBody>
      </p:sp>
      <p:sp>
        <p:nvSpPr>
          <p:cNvPr id="833" name="Google Shape;833;p76"/>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37" name="Shape 837"/>
        <p:cNvGrpSpPr/>
        <p:nvPr/>
      </p:nvGrpSpPr>
      <p:grpSpPr>
        <a:xfrm>
          <a:off x="0" y="0"/>
          <a:ext cx="0" cy="0"/>
          <a:chOff x="0" y="0"/>
          <a:chExt cx="0" cy="0"/>
        </a:xfrm>
      </p:grpSpPr>
      <p:sp>
        <p:nvSpPr>
          <p:cNvPr id="838" name="Google Shape;838;p7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39" name="Google Shape;839;p7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40" name="Google Shape;840;p7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41" name="Google Shape;841;p7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42" name="Google Shape;842;p7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43" name="Google Shape;843;p7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44" name="Google Shape;844;p7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45" name="Google Shape;845;p7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46" name="Google Shape;846;p77"/>
          <p:cNvSpPr txBox="1"/>
          <p:nvPr/>
        </p:nvSpPr>
        <p:spPr>
          <a:xfrm>
            <a:off x="-143100" y="-37415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document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ready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function</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a:t>
            </a:r>
            <a:endParaRPr sz="9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8B949E"/>
                </a:solidFill>
                <a:latin typeface="Courier New"/>
                <a:ea typeface="Courier New"/>
                <a:cs typeface="Courier New"/>
                <a:sym typeface="Courier New"/>
              </a:rPr>
              <a:t>     * This part handles the highlighting functionality.</a:t>
            </a:r>
            <a:endParaRPr sz="9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8B949E"/>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aChildren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"aside.sub_cat_active ul li"</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children</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find the a children of the list items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aArray = []; </a:t>
            </a:r>
            <a:r>
              <a:rPr lang="en" sz="900">
                <a:solidFill>
                  <a:srgbClr val="8B949E"/>
                </a:solidFill>
                <a:latin typeface="Courier New"/>
                <a:ea typeface="Courier New"/>
                <a:cs typeface="Courier New"/>
                <a:sym typeface="Courier New"/>
              </a:rPr>
              <a:t>// create the empty aArray</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for</a:t>
            </a: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i=</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 i &lt; aChildren.length; i++) {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aChild = aChildren[i];</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ahref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(aChild).</a:t>
            </a:r>
            <a:r>
              <a:rPr lang="en" sz="900">
                <a:solidFill>
                  <a:srgbClr val="D2A8FF"/>
                </a:solidFill>
                <a:latin typeface="Courier New"/>
                <a:ea typeface="Courier New"/>
                <a:cs typeface="Courier New"/>
                <a:sym typeface="Courier New"/>
              </a:rPr>
              <a:t>attr</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'href'</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aArray.</a:t>
            </a:r>
            <a:r>
              <a:rPr lang="en" sz="900">
                <a:solidFill>
                  <a:srgbClr val="D2A8FF"/>
                </a:solidFill>
                <a:latin typeface="Courier New"/>
                <a:ea typeface="Courier New"/>
                <a:cs typeface="Courier New"/>
                <a:sym typeface="Courier New"/>
              </a:rPr>
              <a:t>push</a:t>
            </a:r>
            <a:r>
              <a:rPr lang="en" sz="900">
                <a:solidFill>
                  <a:srgbClr val="C9D1D9"/>
                </a:solidFill>
                <a:latin typeface="Courier New"/>
                <a:ea typeface="Courier New"/>
                <a:cs typeface="Courier New"/>
                <a:sym typeface="Courier New"/>
              </a:rPr>
              <a:t>(ahref);</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 </a:t>
            </a:r>
            <a:r>
              <a:rPr lang="en" sz="900">
                <a:solidFill>
                  <a:srgbClr val="8B949E"/>
                </a:solidFill>
                <a:latin typeface="Courier New"/>
                <a:ea typeface="Courier New"/>
                <a:cs typeface="Courier New"/>
                <a:sym typeface="Courier New"/>
              </a:rPr>
              <a:t>// this for loop fills the aArray with attribute href values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function</a:t>
            </a:r>
            <a:r>
              <a:rPr lang="en" sz="900">
                <a:solidFill>
                  <a:srgbClr val="C9D1D9"/>
                </a:solidFill>
                <a:latin typeface="Courier New"/>
                <a:ea typeface="Courier New"/>
                <a:cs typeface="Courier New"/>
                <a:sym typeface="Courier New"/>
              </a:rPr>
              <a:t>(e){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windowPos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scrollTop</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offset of the window from the top of page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windowHeight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height of the window</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docHeight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document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for</a:t>
            </a: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i=</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 i &lt; aArray.length; i++)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theID = aArray[i];</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divPos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(theID).</a:t>
            </a:r>
            <a:r>
              <a:rPr lang="en" sz="900">
                <a:solidFill>
                  <a:srgbClr val="D2A8FF"/>
                </a:solidFill>
                <a:latin typeface="Courier New"/>
                <a:ea typeface="Courier New"/>
                <a:cs typeface="Courier New"/>
                <a:sym typeface="Courier New"/>
              </a:rPr>
              <a:t>offset</a:t>
            </a:r>
            <a:r>
              <a:rPr lang="en" sz="900">
                <a:solidFill>
                  <a:srgbClr val="C9D1D9"/>
                </a:solidFill>
                <a:latin typeface="Courier New"/>
                <a:ea typeface="Courier New"/>
                <a:cs typeface="Courier New"/>
                <a:sym typeface="Courier New"/>
              </a:rPr>
              <a:t>().top + (-</a:t>
            </a:r>
            <a:r>
              <a:rPr lang="en" sz="900">
                <a:solidFill>
                  <a:srgbClr val="79C0FF"/>
                </a:solidFill>
                <a:latin typeface="Courier New"/>
                <a:ea typeface="Courier New"/>
                <a:cs typeface="Courier New"/>
                <a:sym typeface="Courier New"/>
              </a:rPr>
              <a:t>100</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offset of the div from the top of page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divHeight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(theID).</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height of the div in question</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 (windowPos &gt;= divPos &amp;&amp; windowPos &lt; (divPos + divHeight))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"selected-link"</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(isMobile.matches &amp;&amp; </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.location.href.</a:t>
            </a:r>
            <a:r>
              <a:rPr lang="en" sz="900">
                <a:solidFill>
                  <a:srgbClr val="D2A8FF"/>
                </a:solidFill>
                <a:latin typeface="Courier New"/>
                <a:ea typeface="Courier New"/>
                <a:cs typeface="Courier New"/>
                <a:sym typeface="Courier New"/>
              </a:rPr>
              <a:t>indexOf</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".php"</a:t>
            </a:r>
            <a:r>
              <a:rPr lang="en" sz="900">
                <a:solidFill>
                  <a:srgbClr val="C9D1D9"/>
                </a:solidFill>
                <a:latin typeface="Courier New"/>
                <a:ea typeface="Courier New"/>
                <a:cs typeface="Courier New"/>
                <a:sym typeface="Courier New"/>
              </a:rPr>
              <a:t>) &gt; -</a:t>
            </a:r>
            <a:r>
              <a:rPr lang="en" sz="900">
                <a:solidFill>
                  <a:srgbClr val="79C0FF"/>
                </a:solidFill>
                <a:latin typeface="Courier New"/>
                <a:ea typeface="Courier New"/>
                <a:cs typeface="Courier New"/>
                <a:sym typeface="Courier New"/>
              </a:rPr>
              <a:t>1</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"body.subcat-page aside.sub_cat_active ul li .selected-link"</a:t>
            </a:r>
            <a:r>
              <a:rPr lang="en" sz="900">
                <a:solidFill>
                  <a:srgbClr val="C9D1D9"/>
                </a:solidFill>
                <a:latin typeface="Courier New"/>
                <a:ea typeface="Courier New"/>
                <a:cs typeface="Courier New"/>
                <a:sym typeface="Courier New"/>
              </a:rPr>
              <a:t>)[</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scrollIntoView</a:t>
            </a:r>
            <a:r>
              <a:rPr lang="en" sz="900">
                <a:solidFill>
                  <a:srgbClr val="C9D1D9"/>
                </a:solidFill>
                <a:latin typeface="Courier New"/>
                <a:ea typeface="Courier New"/>
                <a:cs typeface="Courier New"/>
                <a:sym typeface="Courier New"/>
              </a:rPr>
              <a:t>( { </a:t>
            </a:r>
            <a:r>
              <a:rPr lang="en" sz="900">
                <a:solidFill>
                  <a:srgbClr val="79C0FF"/>
                </a:solidFill>
                <a:latin typeface="Courier New"/>
                <a:ea typeface="Courier New"/>
                <a:cs typeface="Courier New"/>
                <a:sym typeface="Courier New"/>
              </a:rPr>
              <a:t>inline</a:t>
            </a:r>
            <a:r>
              <a:rPr lang="en" sz="900">
                <a:solidFill>
                  <a:srgbClr val="C9D1D9"/>
                </a:solidFill>
                <a:latin typeface="Courier New"/>
                <a:ea typeface="Courier New"/>
                <a:cs typeface="Courier New"/>
                <a:sym typeface="Courier New"/>
              </a:rPr>
              <a:t>: </a:t>
            </a:r>
            <a:r>
              <a:rPr lang="en" sz="900">
                <a:solidFill>
                  <a:srgbClr val="A5D6FF"/>
                </a:solidFill>
                <a:latin typeface="Courier New"/>
                <a:ea typeface="Courier New"/>
                <a:cs typeface="Courier New"/>
                <a:sym typeface="Courier New"/>
              </a:rPr>
              <a:t>"center"</a:t>
            </a:r>
            <a:r>
              <a:rPr lang="en" sz="900">
                <a:solidFill>
                  <a:srgbClr val="C9D1D9"/>
                </a:solidFill>
                <a:latin typeface="Courier New"/>
                <a:ea typeface="Courier New"/>
                <a:cs typeface="Courier New"/>
                <a:sym typeface="Courier New"/>
              </a:rPr>
              <a:t> }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jQuery("body.subcat-page aside.sub_cat_active ul li .selected-link")[0].scrollIntoView();</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 </a:t>
            </a:r>
            <a:r>
              <a:rPr lang="en" sz="900">
                <a:solidFill>
                  <a:srgbClr val="FF7B72"/>
                </a:solidFill>
                <a:latin typeface="Courier New"/>
                <a:ea typeface="Courier New"/>
                <a:cs typeface="Courier New"/>
                <a:sym typeface="Courier New"/>
              </a:rPr>
              <a:t>else</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"selected-link"</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(windowPos + windowHeight == docHeight)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"#v-nav ul li:last-child a"</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hasClass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navActiveCurrent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children</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attr</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"href"</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navActiveCurrent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"#v-nav ul li:last-child a"</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50" name="Shape 850"/>
        <p:cNvGrpSpPr/>
        <p:nvPr/>
      </p:nvGrpSpPr>
      <p:grpSpPr>
        <a:xfrm>
          <a:off x="0" y="0"/>
          <a:ext cx="0" cy="0"/>
          <a:chOff x="0" y="0"/>
          <a:chExt cx="0" cy="0"/>
        </a:xfrm>
      </p:grpSpPr>
      <p:sp>
        <p:nvSpPr>
          <p:cNvPr id="851" name="Google Shape;851;p7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52" name="Google Shape;852;p7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53" name="Google Shape;853;p7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54" name="Google Shape;854;p7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55" name="Google Shape;855;p7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56" name="Google Shape;856;p7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57" name="Google Shape;857;p7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58" name="Google Shape;858;p7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59" name="Google Shape;859;p78"/>
          <p:cNvSpPr txBox="1"/>
          <p:nvPr/>
        </p:nvSpPr>
        <p:spPr>
          <a:xfrm>
            <a:off x="-81350" y="100275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 fromEvent } = rxjs;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 throttleTime, map, distinctUntilChanged, filter, tap, startWith } = rxjs.operators;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 (utility functions and initial setup)</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activeSectionSubscription = </a:t>
            </a:r>
            <a:r>
              <a:rPr lang="en" sz="900">
                <a:solidFill>
                  <a:srgbClr val="D2A8FF"/>
                </a:solidFill>
                <a:latin typeface="Courier New"/>
                <a:ea typeface="Courier New"/>
                <a:cs typeface="Courier New"/>
                <a:sym typeface="Courier New"/>
              </a:rPr>
              <a:t>fromEvent</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 </a:t>
            </a:r>
            <a:r>
              <a:rPr lang="en" sz="900">
                <a:solidFill>
                  <a:srgbClr val="A5D6FF"/>
                </a:solidFill>
                <a:latin typeface="Courier New"/>
                <a:ea typeface="Courier New"/>
                <a:cs typeface="Courier New"/>
                <a:sym typeface="Courier New"/>
              </a:rPr>
              <a:t>'scroll'</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pipe</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throttleTime</a:t>
            </a:r>
            <a:r>
              <a:rPr lang="en" sz="900">
                <a:solidFill>
                  <a:srgbClr val="C9D1D9"/>
                </a:solidFill>
                <a:latin typeface="Courier New"/>
                <a:ea typeface="Courier New"/>
                <a:cs typeface="Courier New"/>
                <a:sym typeface="Courier New"/>
              </a:rPr>
              <a:t>(</a:t>
            </a:r>
            <a:r>
              <a:rPr lang="en" sz="900">
                <a:solidFill>
                  <a:srgbClr val="79C0FF"/>
                </a:solidFill>
                <a:latin typeface="Courier New"/>
                <a:ea typeface="Courier New"/>
                <a:cs typeface="Courier New"/>
                <a:sym typeface="Courier New"/>
              </a:rPr>
              <a:t>100</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map</a:t>
            </a:r>
            <a:r>
              <a:rPr lang="en" sz="900">
                <a:solidFill>
                  <a:srgbClr val="C9D1D9"/>
                </a:solidFill>
                <a:latin typeface="Courier New"/>
                <a:ea typeface="Courier New"/>
                <a:cs typeface="Courier New"/>
                <a:sym typeface="Courier New"/>
              </a:rPr>
              <a:t>(() =&gt; </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.scrollY),</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startWith</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.scrollY),</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distinctUntilChanged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tap</a:t>
            </a:r>
            <a:r>
              <a:rPr lang="en" sz="900">
                <a:solidFill>
                  <a:srgbClr val="C9D1D9"/>
                </a:solidFill>
                <a:latin typeface="Courier New"/>
                <a:ea typeface="Courier New"/>
                <a:cs typeface="Courier New"/>
                <a:sym typeface="Courier New"/>
              </a:rPr>
              <a:t>(scrollPos =&gt;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activeID = </a:t>
            </a:r>
            <a:r>
              <a:rPr lang="en" sz="900">
                <a:solidFill>
                  <a:srgbClr val="D2A8FF"/>
                </a:solidFill>
                <a:latin typeface="Courier New"/>
                <a:ea typeface="Courier New"/>
                <a:cs typeface="Courier New"/>
                <a:sym typeface="Courier New"/>
              </a:rPr>
              <a:t>getActiveSection</a:t>
            </a:r>
            <a:r>
              <a:rPr lang="en" sz="900">
                <a:solidFill>
                  <a:srgbClr val="C9D1D9"/>
                </a:solidFill>
                <a:latin typeface="Courier New"/>
                <a:ea typeface="Courier New"/>
                <a:cs typeface="Courier New"/>
                <a:sym typeface="Courier New"/>
              </a:rPr>
              <a:t>(scrollPos, sectionIDs);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updates = </a:t>
            </a:r>
            <a:r>
              <a:rPr lang="en" sz="900">
                <a:solidFill>
                  <a:srgbClr val="D2A8FF"/>
                </a:solidFill>
                <a:latin typeface="Courier New"/>
                <a:ea typeface="Courier New"/>
                <a:cs typeface="Courier New"/>
                <a:sym typeface="Courier New"/>
              </a:rPr>
              <a:t>prepareClassUpdates</a:t>
            </a:r>
            <a:r>
              <a:rPr lang="en" sz="900">
                <a:solidFill>
                  <a:srgbClr val="C9D1D9"/>
                </a:solidFill>
                <a:latin typeface="Courier New"/>
                <a:ea typeface="Courier New"/>
                <a:cs typeface="Courier New"/>
                <a:sym typeface="Courier New"/>
              </a:rPr>
              <a:t>(activeID, navAnchors);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applyClassUpdates</a:t>
            </a:r>
            <a:r>
              <a:rPr lang="en" sz="900">
                <a:solidFill>
                  <a:srgbClr val="C9D1D9"/>
                </a:solidFill>
                <a:latin typeface="Courier New"/>
                <a:ea typeface="Courier New"/>
                <a:cs typeface="Courier New"/>
                <a:sym typeface="Courier New"/>
              </a:rPr>
              <a:t>(updates, isMobile);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subscribe</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const</a:t>
            </a:r>
            <a:r>
              <a:rPr lang="en" sz="900">
                <a:solidFill>
                  <a:srgbClr val="C9D1D9"/>
                </a:solidFill>
                <a:latin typeface="Courier New"/>
                <a:ea typeface="Courier New"/>
                <a:cs typeface="Courier New"/>
                <a:sym typeface="Courier New"/>
              </a:rPr>
              <a:t> bottomSubscription = </a:t>
            </a:r>
            <a:r>
              <a:rPr lang="en" sz="900">
                <a:solidFill>
                  <a:srgbClr val="D2A8FF"/>
                </a:solidFill>
                <a:latin typeface="Courier New"/>
                <a:ea typeface="Courier New"/>
                <a:cs typeface="Courier New"/>
                <a:sym typeface="Courier New"/>
              </a:rPr>
              <a:t>fromEvent</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 </a:t>
            </a:r>
            <a:r>
              <a:rPr lang="en" sz="900">
                <a:solidFill>
                  <a:srgbClr val="A5D6FF"/>
                </a:solidFill>
                <a:latin typeface="Courier New"/>
                <a:ea typeface="Courier New"/>
                <a:cs typeface="Courier New"/>
                <a:sym typeface="Courier New"/>
              </a:rPr>
              <a:t>'scroll'</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pipe</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throttleTime</a:t>
            </a:r>
            <a:r>
              <a:rPr lang="en" sz="900">
                <a:solidFill>
                  <a:srgbClr val="C9D1D9"/>
                </a:solidFill>
                <a:latin typeface="Courier New"/>
                <a:ea typeface="Courier New"/>
                <a:cs typeface="Courier New"/>
                <a:sym typeface="Courier New"/>
              </a:rPr>
              <a:t>(</a:t>
            </a:r>
            <a:r>
              <a:rPr lang="en" sz="900">
                <a:solidFill>
                  <a:srgbClr val="79C0FF"/>
                </a:solidFill>
                <a:latin typeface="Courier New"/>
                <a:ea typeface="Courier New"/>
                <a:cs typeface="Courier New"/>
                <a:sym typeface="Courier New"/>
              </a:rPr>
              <a:t>100</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map</a:t>
            </a:r>
            <a:r>
              <a:rPr lang="en" sz="900">
                <a:solidFill>
                  <a:srgbClr val="C9D1D9"/>
                </a:solidFill>
                <a:latin typeface="Courier New"/>
                <a:ea typeface="Courier New"/>
                <a:cs typeface="Courier New"/>
                <a:sym typeface="Courier New"/>
              </a:rPr>
              <a:t>(() =&gt; (</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.scrollY + </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.innerHeight) &gt;= (</a:t>
            </a:r>
            <a:r>
              <a:rPr lang="en" sz="900">
                <a:solidFill>
                  <a:srgbClr val="FF7B72"/>
                </a:solidFill>
                <a:latin typeface="Courier New"/>
                <a:ea typeface="Courier New"/>
                <a:cs typeface="Courier New"/>
                <a:sym typeface="Courier New"/>
              </a:rPr>
              <a:t>document</a:t>
            </a:r>
            <a:r>
              <a:rPr lang="en" sz="900">
                <a:solidFill>
                  <a:srgbClr val="C9D1D9"/>
                </a:solidFill>
                <a:latin typeface="Courier New"/>
                <a:ea typeface="Courier New"/>
                <a:cs typeface="Courier New"/>
                <a:sym typeface="Courier New"/>
              </a:rPr>
              <a:t>.body.scrollHeight - </a:t>
            </a:r>
            <a:r>
              <a:rPr lang="en" sz="900">
                <a:solidFill>
                  <a:srgbClr val="79C0FF"/>
                </a:solidFill>
                <a:latin typeface="Courier New"/>
                <a:ea typeface="Courier New"/>
                <a:cs typeface="Courier New"/>
                <a:sym typeface="Courier New"/>
              </a:rPr>
              <a:t>1</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distinctUntilChanged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filter</a:t>
            </a:r>
            <a:r>
              <a:rPr lang="en" sz="900">
                <a:solidFill>
                  <a:srgbClr val="C9D1D9"/>
                </a:solidFill>
                <a:latin typeface="Courier New"/>
                <a:ea typeface="Courier New"/>
                <a:cs typeface="Courier New"/>
                <a:sym typeface="Courier New"/>
              </a:rPr>
              <a:t>(isBottom =&gt; isBottom),</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tap</a:t>
            </a:r>
            <a:r>
              <a:rPr lang="en" sz="900">
                <a:solidFill>
                  <a:srgbClr val="C9D1D9"/>
                </a:solidFill>
                <a:latin typeface="Courier New"/>
                <a:ea typeface="Courier New"/>
                <a:cs typeface="Courier New"/>
                <a:sym typeface="Courier New"/>
              </a:rPr>
              <a:t>(() =&gt; </a:t>
            </a:r>
            <a:r>
              <a:rPr lang="en" sz="900">
                <a:solidFill>
                  <a:srgbClr val="D2A8FF"/>
                </a:solidFill>
                <a:latin typeface="Courier New"/>
                <a:ea typeface="Courier New"/>
                <a:cs typeface="Courier New"/>
                <a:sym typeface="Courier New"/>
              </a:rPr>
              <a:t>highlightLastNavItem</a:t>
            </a:r>
            <a:r>
              <a:rPr lang="en" sz="900">
                <a:solidFill>
                  <a:srgbClr val="C9D1D9"/>
                </a:solidFill>
                <a:latin typeface="Courier New"/>
                <a:ea typeface="Courier New"/>
                <a:cs typeface="Courier New"/>
                <a:sym typeface="Courier New"/>
              </a:rPr>
              <a:t>(navAnchors))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subscribe</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FF7B72"/>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63" name="Shape 863"/>
        <p:cNvGrpSpPr/>
        <p:nvPr/>
      </p:nvGrpSpPr>
      <p:grpSpPr>
        <a:xfrm>
          <a:off x="0" y="0"/>
          <a:ext cx="0" cy="0"/>
          <a:chOff x="0" y="0"/>
          <a:chExt cx="0" cy="0"/>
        </a:xfrm>
      </p:grpSpPr>
      <p:sp>
        <p:nvSpPr>
          <p:cNvPr id="864" name="Google Shape;864;p79"/>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65" name="Google Shape;865;p79"/>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66" name="Google Shape;866;p79"/>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67" name="Google Shape;867;p79"/>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68" name="Google Shape;868;p79"/>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69" name="Google Shape;869;p79"/>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70" name="Google Shape;870;p79"/>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71" name="Google Shape;871;p79"/>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72" name="Google Shape;872;p79"/>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pic>
        <p:nvPicPr>
          <p:cNvPr id="873" name="Google Shape;873;p79"/>
          <p:cNvPicPr preferRelativeResize="0"/>
          <p:nvPr/>
        </p:nvPicPr>
        <p:blipFill>
          <a:blip r:embed="rId8">
            <a:alphaModFix/>
          </a:blip>
          <a:stretch>
            <a:fillRect/>
          </a:stretch>
        </p:blipFill>
        <p:spPr>
          <a:xfrm>
            <a:off x="2210388" y="800523"/>
            <a:ext cx="4723266" cy="3542450"/>
          </a:xfrm>
          <a:prstGeom prst="rect">
            <a:avLst/>
          </a:prstGeom>
          <a:noFill/>
          <a:ln>
            <a:noFill/>
          </a:ln>
        </p:spPr>
      </p:pic>
      <p:sp>
        <p:nvSpPr>
          <p:cNvPr id="874" name="Google Shape;874;p79"/>
          <p:cNvSpPr txBox="1"/>
          <p:nvPr/>
        </p:nvSpPr>
        <p:spPr>
          <a:xfrm>
            <a:off x="3990925" y="3357200"/>
            <a:ext cx="2580000" cy="415500"/>
          </a:xfrm>
          <a:prstGeom prst="rect">
            <a:avLst/>
          </a:prstGeom>
          <a:noFill/>
          <a:ln>
            <a:noFill/>
          </a:ln>
        </p:spPr>
        <p:txBody>
          <a:bodyPr anchorCtr="0" anchor="t" bIns="91425" lIns="91425" spcFirstLastPara="1" rIns="91425" wrap="square" tIns="91425">
            <a:spAutoFit/>
          </a:bodyPr>
          <a:lstStyle/>
          <a:p>
            <a:pPr indent="0" lvl="0" marL="0" rtl="0" algn="l">
              <a:lnSpc>
                <a:spcPct val="107994"/>
              </a:lnSpc>
              <a:spcBef>
                <a:spcPts val="0"/>
              </a:spcBef>
              <a:spcAft>
                <a:spcPts val="0"/>
              </a:spcAft>
              <a:buNone/>
            </a:pPr>
            <a:r>
              <a:rPr lang="en">
                <a:solidFill>
                  <a:schemeClr val="dk1"/>
                </a:solidFill>
                <a:highlight>
                  <a:schemeClr val="dk1"/>
                </a:highlight>
                <a:latin typeface="Raleway Light"/>
                <a:ea typeface="Raleway Light"/>
                <a:cs typeface="Raleway Light"/>
                <a:sym typeface="Raleway Light"/>
              </a:rPr>
              <a:t>      </a:t>
            </a:r>
            <a:r>
              <a:rPr lang="en" sz="1500">
                <a:solidFill>
                  <a:schemeClr val="dk1"/>
                </a:solidFill>
                <a:highlight>
                  <a:schemeClr val="dk1"/>
                </a:highlight>
                <a:latin typeface="Raleway Light"/>
                <a:ea typeface="Raleway Light"/>
                <a:cs typeface="Raleway Light"/>
                <a:sym typeface="Raleway Light"/>
              </a:rPr>
              <a:t>adaasdlkajdlksassadsa</a:t>
            </a:r>
            <a:r>
              <a:rPr lang="en">
                <a:solidFill>
                  <a:schemeClr val="dk1"/>
                </a:solidFill>
                <a:highlight>
                  <a:schemeClr val="dk1"/>
                </a:highlight>
                <a:latin typeface="Raleway Light"/>
                <a:ea typeface="Raleway Light"/>
                <a:cs typeface="Raleway Light"/>
                <a:sym typeface="Raleway Light"/>
              </a:rPr>
              <a:t>                  </a:t>
            </a:r>
            <a:endParaRPr>
              <a:highlight>
                <a:schemeClr val="dk1"/>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78" name="Shape 878"/>
        <p:cNvGrpSpPr/>
        <p:nvPr/>
      </p:nvGrpSpPr>
      <p:grpSpPr>
        <a:xfrm>
          <a:off x="0" y="0"/>
          <a:ext cx="0" cy="0"/>
          <a:chOff x="0" y="0"/>
          <a:chExt cx="0" cy="0"/>
        </a:xfrm>
      </p:grpSpPr>
      <p:sp>
        <p:nvSpPr>
          <p:cNvPr id="879" name="Google Shape;879;p8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80" name="Google Shape;880;p8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881" name="Google Shape;881;p8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882" name="Google Shape;882;p8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883" name="Google Shape;883;p8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884" name="Google Shape;884;p8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885" name="Google Shape;885;p8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886" name="Google Shape;886;p8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887" name="Google Shape;887;p80"/>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ctr">
              <a:lnSpc>
                <a:spcPct val="126007"/>
              </a:lnSpc>
              <a:spcBef>
                <a:spcPts val="0"/>
              </a:spcBef>
              <a:spcAft>
                <a:spcPts val="0"/>
              </a:spcAft>
              <a:buNone/>
            </a:pPr>
            <a:r>
              <a:rPr lang="en" sz="2700">
                <a:solidFill>
                  <a:srgbClr val="FFFFFF"/>
                </a:solidFill>
              </a:rPr>
              <a:t>SUCCINCTNESS IS POWER</a:t>
            </a:r>
            <a:endParaRPr sz="700"/>
          </a:p>
        </p:txBody>
      </p:sp>
      <p:sp>
        <p:nvSpPr>
          <p:cNvPr id="888" name="Google Shape;888;p80"/>
          <p:cNvSpPr txBox="1"/>
          <p:nvPr/>
        </p:nvSpPr>
        <p:spPr>
          <a:xfrm>
            <a:off x="1328000" y="1797020"/>
            <a:ext cx="6720600" cy="369300"/>
          </a:xfrm>
          <a:prstGeom prst="rect">
            <a:avLst/>
          </a:prstGeom>
          <a:noFill/>
          <a:ln>
            <a:noFill/>
          </a:ln>
        </p:spPr>
        <p:txBody>
          <a:bodyPr anchorCtr="0" anchor="t" bIns="0" lIns="0" spcFirstLastPara="1" rIns="0" wrap="square" tIns="0">
            <a:spAutoFit/>
          </a:bodyPr>
          <a:lstStyle/>
          <a:p>
            <a:pPr indent="0" lvl="0" marL="914400" rtl="0" algn="l">
              <a:lnSpc>
                <a:spcPct val="115000"/>
              </a:lnSpc>
              <a:spcBef>
                <a:spcPts val="600"/>
              </a:spcBef>
              <a:spcAft>
                <a:spcPts val="1500"/>
              </a:spcAft>
              <a:buNone/>
            </a:pPr>
            <a:r>
              <a:t/>
            </a:r>
            <a:endParaRPr sz="2400">
              <a:solidFill>
                <a:srgbClr val="ECECE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81"/>
          <p:cNvPicPr preferRelativeResize="0"/>
          <p:nvPr/>
        </p:nvPicPr>
        <p:blipFill rotWithShape="1">
          <a:blip r:embed="rId3">
            <a:alphaModFix/>
          </a:blip>
          <a:srcRect b="0" l="0" r="0" t="0"/>
          <a:stretch/>
        </p:blipFill>
        <p:spPr>
          <a:xfrm>
            <a:off x="571" y="322"/>
            <a:ext cx="9142857" cy="514285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897" name="Shape 897"/>
        <p:cNvGrpSpPr/>
        <p:nvPr/>
      </p:nvGrpSpPr>
      <p:grpSpPr>
        <a:xfrm>
          <a:off x="0" y="0"/>
          <a:ext cx="0" cy="0"/>
          <a:chOff x="0" y="0"/>
          <a:chExt cx="0" cy="0"/>
        </a:xfrm>
      </p:grpSpPr>
      <p:sp>
        <p:nvSpPr>
          <p:cNvPr id="898" name="Google Shape;898;p8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899" name="Google Shape;899;p8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00" name="Google Shape;900;p8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01" name="Google Shape;901;p8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02" name="Google Shape;902;p8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03" name="Google Shape;903;p8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04" name="Google Shape;904;p8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05" name="Google Shape;905;p8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906" name="Google Shape;906;p82"/>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sp>
        <p:nvSpPr>
          <p:cNvPr id="907" name="Google Shape;907;p82"/>
          <p:cNvSpPr txBox="1"/>
          <p:nvPr/>
        </p:nvSpPr>
        <p:spPr>
          <a:xfrm>
            <a:off x="1328000" y="1492220"/>
            <a:ext cx="6720600" cy="2685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600"/>
              </a:spcBef>
              <a:spcAft>
                <a:spcPts val="0"/>
              </a:spcAft>
              <a:buNone/>
            </a:pPr>
            <a:r>
              <a:rPr i="1" lang="en" sz="2400">
                <a:solidFill>
                  <a:schemeClr val="lt1"/>
                </a:solidFill>
              </a:rPr>
              <a:t>Pop culture is all about identity and feeling like you're participating. It has nothing to do with cooperation, the past or the future — it's living in the present. I think the same is true of most people who write code for money.</a:t>
            </a:r>
            <a:endParaRPr i="1" sz="2400">
              <a:solidFill>
                <a:schemeClr val="lt1"/>
              </a:solidFill>
            </a:endParaRPr>
          </a:p>
          <a:p>
            <a:pPr indent="-381000" lvl="0" marL="457200" rtl="0" algn="r">
              <a:lnSpc>
                <a:spcPct val="115000"/>
              </a:lnSpc>
              <a:spcBef>
                <a:spcPts val="1500"/>
              </a:spcBef>
              <a:spcAft>
                <a:spcPts val="0"/>
              </a:spcAft>
              <a:buClr>
                <a:schemeClr val="lt1"/>
              </a:buClr>
              <a:buSzPts val="2400"/>
              <a:buChar char="-"/>
            </a:pPr>
            <a:r>
              <a:rPr lang="en" sz="2400">
                <a:solidFill>
                  <a:schemeClr val="lt1"/>
                </a:solidFill>
              </a:rPr>
              <a:t>Alan Kay</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11" name="Shape 911"/>
        <p:cNvGrpSpPr/>
        <p:nvPr/>
      </p:nvGrpSpPr>
      <p:grpSpPr>
        <a:xfrm>
          <a:off x="0" y="0"/>
          <a:ext cx="0" cy="0"/>
          <a:chOff x="0" y="0"/>
          <a:chExt cx="0" cy="0"/>
        </a:xfrm>
      </p:grpSpPr>
      <p:sp>
        <p:nvSpPr>
          <p:cNvPr id="912" name="Google Shape;912;p8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13" name="Google Shape;913;p8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14" name="Google Shape;914;p8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15" name="Google Shape;915;p8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16" name="Google Shape;916;p8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17" name="Google Shape;917;p8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18" name="Google Shape;918;p8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19" name="Google Shape;919;p8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pic>
        <p:nvPicPr>
          <p:cNvPr id="920" name="Google Shape;920;p83"/>
          <p:cNvPicPr preferRelativeResize="0"/>
          <p:nvPr/>
        </p:nvPicPr>
        <p:blipFill>
          <a:blip r:embed="rId8">
            <a:alphaModFix/>
          </a:blip>
          <a:stretch>
            <a:fillRect/>
          </a:stretch>
        </p:blipFill>
        <p:spPr>
          <a:xfrm>
            <a:off x="1804662" y="905800"/>
            <a:ext cx="5534675" cy="3331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187" name="Shape 187"/>
        <p:cNvGrpSpPr/>
        <p:nvPr/>
      </p:nvGrpSpPr>
      <p:grpSpPr>
        <a:xfrm>
          <a:off x="0" y="0"/>
          <a:ext cx="0" cy="0"/>
          <a:chOff x="0" y="0"/>
          <a:chExt cx="0" cy="0"/>
        </a:xfrm>
      </p:grpSpPr>
      <p:sp>
        <p:nvSpPr>
          <p:cNvPr id="188" name="Google Shape;188;p30"/>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189" name="Google Shape;189;p30"/>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190" name="Google Shape;190;p30"/>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191" name="Google Shape;191;p30"/>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192" name="Google Shape;192;p30"/>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193" name="Google Shape;193;p30"/>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194" name="Google Shape;194;p30"/>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195" name="Google Shape;195;p30"/>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196" name="Google Shape;196;p30"/>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rgbClr val="FFFFFF"/>
                </a:solidFill>
              </a:rPr>
              <a:t>PROGRAMMING VALUES</a:t>
            </a:r>
            <a:endParaRPr sz="2700">
              <a:solidFill>
                <a:srgbClr val="FFFFFF"/>
              </a:solidFill>
            </a:endParaRPr>
          </a:p>
        </p:txBody>
      </p:sp>
      <p:sp>
        <p:nvSpPr>
          <p:cNvPr id="197" name="Google Shape;197;p30"/>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data = {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24" name="Shape 924"/>
        <p:cNvGrpSpPr/>
        <p:nvPr/>
      </p:nvGrpSpPr>
      <p:grpSpPr>
        <a:xfrm>
          <a:off x="0" y="0"/>
          <a:ext cx="0" cy="0"/>
          <a:chOff x="0" y="0"/>
          <a:chExt cx="0" cy="0"/>
        </a:xfrm>
      </p:grpSpPr>
      <p:sp>
        <p:nvSpPr>
          <p:cNvPr id="925" name="Google Shape;925;p84"/>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26" name="Google Shape;926;p84"/>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27" name="Google Shape;927;p84"/>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28" name="Google Shape;928;p84"/>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29" name="Google Shape;929;p84"/>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30" name="Google Shape;930;p84"/>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31" name="Google Shape;931;p84"/>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32" name="Google Shape;932;p84"/>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pic>
        <p:nvPicPr>
          <p:cNvPr id="933" name="Google Shape;933;p84"/>
          <p:cNvPicPr preferRelativeResize="0"/>
          <p:nvPr/>
        </p:nvPicPr>
        <p:blipFill>
          <a:blip r:embed="rId8">
            <a:alphaModFix/>
          </a:blip>
          <a:stretch>
            <a:fillRect/>
          </a:stretch>
        </p:blipFill>
        <p:spPr>
          <a:xfrm>
            <a:off x="152400" y="1560295"/>
            <a:ext cx="8839200" cy="16905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37" name="Shape 937"/>
        <p:cNvGrpSpPr/>
        <p:nvPr/>
      </p:nvGrpSpPr>
      <p:grpSpPr>
        <a:xfrm>
          <a:off x="0" y="0"/>
          <a:ext cx="0" cy="0"/>
          <a:chOff x="0" y="0"/>
          <a:chExt cx="0" cy="0"/>
        </a:xfrm>
      </p:grpSpPr>
      <p:sp>
        <p:nvSpPr>
          <p:cNvPr id="938" name="Google Shape;938;p85"/>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39" name="Google Shape;939;p85"/>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40" name="Google Shape;940;p85"/>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41" name="Google Shape;941;p85"/>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42" name="Google Shape;942;p85"/>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43" name="Google Shape;943;p85"/>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44" name="Google Shape;944;p85"/>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45" name="Google Shape;945;p85"/>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946" name="Google Shape;946;p85"/>
          <p:cNvSpPr txBox="1"/>
          <p:nvPr/>
        </p:nvSpPr>
        <p:spPr>
          <a:xfrm>
            <a:off x="2001762" y="1117701"/>
            <a:ext cx="5514300" cy="1077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t/>
            </a:r>
            <a:endParaRPr sz="700"/>
          </a:p>
        </p:txBody>
      </p:sp>
      <p:sp>
        <p:nvSpPr>
          <p:cNvPr id="947" name="Google Shape;947;p85"/>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inputObservable = </a:t>
            </a:r>
            <a:r>
              <a:rPr lang="en" sz="1700">
                <a:solidFill>
                  <a:srgbClr val="D2A8FF"/>
                </a:solidFill>
                <a:latin typeface="Courier New"/>
                <a:ea typeface="Courier New"/>
                <a:cs typeface="Courier New"/>
                <a:sym typeface="Courier New"/>
              </a:rPr>
              <a:t>createObservable</a:t>
            </a:r>
            <a:r>
              <a:rPr lang="en" sz="1700">
                <a:solidFill>
                  <a:srgbClr val="C9D1D9"/>
                </a:solidFill>
                <a:latin typeface="Courier New"/>
                <a:ea typeface="Courier New"/>
                <a:cs typeface="Courier New"/>
                <a:sym typeface="Courier New"/>
              </a:rPr>
              <a:t>(inputEl</a:t>
            </a:r>
            <a:r>
              <a:rPr lang="en" sz="1700">
                <a:solidFill>
                  <a:srgbClr val="C9D1D9"/>
                </a:solidFill>
                <a:latin typeface="Courier New"/>
                <a:ea typeface="Courier New"/>
                <a:cs typeface="Courier New"/>
                <a:sym typeface="Courier New"/>
              </a:rPr>
              <a:t>ement</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'input'</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pipe</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map</a:t>
            </a:r>
            <a:r>
              <a:rPr lang="en" sz="1700">
                <a:solidFill>
                  <a:srgbClr val="C9D1D9"/>
                </a:solidFill>
                <a:latin typeface="Courier New"/>
                <a:ea typeface="Courier New"/>
                <a:cs typeface="Courier New"/>
                <a:sym typeface="Courier New"/>
              </a:rPr>
              <a:t>(event =&gt; event.target.value),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debounce</a:t>
            </a:r>
            <a:r>
              <a:rPr lang="en" sz="1700">
                <a:solidFill>
                  <a:srgbClr val="C9D1D9"/>
                </a:solidFill>
                <a:latin typeface="Courier New"/>
                <a:ea typeface="Courier New"/>
                <a:cs typeface="Courier New"/>
                <a:sym typeface="Courier New"/>
              </a:rPr>
              <a:t>(</a:t>
            </a:r>
            <a:r>
              <a:rPr lang="en" sz="1700">
                <a:solidFill>
                  <a:srgbClr val="79C0FF"/>
                </a:solidFill>
                <a:latin typeface="Courier New"/>
                <a:ea typeface="Courier New"/>
                <a:cs typeface="Courier New"/>
                <a:sym typeface="Courier New"/>
              </a:rPr>
              <a:t>500</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51" name="Shape 951"/>
        <p:cNvGrpSpPr/>
        <p:nvPr/>
      </p:nvGrpSpPr>
      <p:grpSpPr>
        <a:xfrm>
          <a:off x="0" y="0"/>
          <a:ext cx="0" cy="0"/>
          <a:chOff x="0" y="0"/>
          <a:chExt cx="0" cy="0"/>
        </a:xfrm>
      </p:grpSpPr>
      <p:sp>
        <p:nvSpPr>
          <p:cNvPr id="952" name="Google Shape;952;p86"/>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53" name="Google Shape;953;p86"/>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54" name="Google Shape;954;p86"/>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55" name="Google Shape;955;p86"/>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56" name="Google Shape;956;p86"/>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57" name="Google Shape;957;p86"/>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58" name="Google Shape;958;p86"/>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59" name="Google Shape;959;p86"/>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960" name="Google Shape;960;p86"/>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HOW DO WE MANAGE </a:t>
            </a:r>
            <a:r>
              <a:rPr lang="en" sz="2700">
                <a:solidFill>
                  <a:srgbClr val="FFFFFF"/>
                </a:solidFill>
              </a:rPr>
              <a:t>MEMORY</a:t>
            </a:r>
            <a:r>
              <a:rPr lang="en" sz="2700">
                <a:solidFill>
                  <a:srgbClr val="FFFFFF"/>
                </a:solidFill>
              </a:rPr>
              <a:t>?</a:t>
            </a:r>
            <a:endParaRPr sz="700"/>
          </a:p>
        </p:txBody>
      </p:sp>
      <p:sp>
        <p:nvSpPr>
          <p:cNvPr id="961" name="Google Shape;961;p86"/>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data = {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content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createTextNode</a:t>
            </a:r>
            <a:r>
              <a:rPr lang="en" sz="1700">
                <a:solidFill>
                  <a:srgbClr val="C9D1D9"/>
                </a:solidFill>
                <a:latin typeface="Courier New"/>
                <a:ea typeface="Courier New"/>
                <a:cs typeface="Courier New"/>
                <a:sym typeface="Courier New"/>
              </a:rPr>
              <a:t>(data.value);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paragraph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createElement</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paragraph.</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(content);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.body.</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(paragraph);</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65" name="Shape 965"/>
        <p:cNvGrpSpPr/>
        <p:nvPr/>
      </p:nvGrpSpPr>
      <p:grpSpPr>
        <a:xfrm>
          <a:off x="0" y="0"/>
          <a:ext cx="0" cy="0"/>
          <a:chOff x="0" y="0"/>
          <a:chExt cx="0" cy="0"/>
        </a:xfrm>
      </p:grpSpPr>
      <p:sp>
        <p:nvSpPr>
          <p:cNvPr id="966" name="Google Shape;966;p87"/>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67" name="Google Shape;967;p87"/>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68" name="Google Shape;968;p87"/>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69" name="Google Shape;969;p87"/>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70" name="Google Shape;970;p87"/>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71" name="Google Shape;971;p87"/>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72" name="Google Shape;972;p87"/>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73" name="Google Shape;973;p87"/>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974" name="Google Shape;974;p87"/>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rtl="0" algn="l">
              <a:lnSpc>
                <a:spcPct val="126007"/>
              </a:lnSpc>
              <a:spcBef>
                <a:spcPts val="0"/>
              </a:spcBef>
              <a:spcAft>
                <a:spcPts val="0"/>
              </a:spcAft>
              <a:buNone/>
            </a:pPr>
            <a:r>
              <a:rPr lang="en" sz="2700">
                <a:solidFill>
                  <a:schemeClr val="lt1"/>
                </a:solidFill>
              </a:rPr>
              <a:t>HOW DO WE MANAGE MEMORY?</a:t>
            </a:r>
            <a:endParaRPr sz="2700">
              <a:solidFill>
                <a:srgbClr val="FFFFFF"/>
              </a:solidFill>
            </a:endParaRPr>
          </a:p>
        </p:txBody>
      </p:sp>
      <p:sp>
        <p:nvSpPr>
          <p:cNvPr id="975" name="Google Shape;975;p87"/>
          <p:cNvSpPr txBox="1"/>
          <p:nvPr/>
        </p:nvSpPr>
        <p:spPr>
          <a:xfrm>
            <a:off x="0" y="191430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data = { </a:t>
            </a:r>
            <a:r>
              <a:rPr lang="en" sz="1700">
                <a:solidFill>
                  <a:srgbClr val="79C0FF"/>
                </a:solidFill>
                <a:latin typeface="Courier New"/>
                <a:ea typeface="Courier New"/>
                <a:cs typeface="Courier New"/>
                <a:sym typeface="Courier New"/>
              </a:rPr>
              <a:t>value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'Hello'</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content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createTextNode</a:t>
            </a:r>
            <a:r>
              <a:rPr lang="en" sz="1700">
                <a:solidFill>
                  <a:srgbClr val="C9D1D9"/>
                </a:solidFill>
                <a:latin typeface="Courier New"/>
                <a:ea typeface="Courier New"/>
                <a:cs typeface="Courier New"/>
                <a:sym typeface="Courier New"/>
              </a:rPr>
              <a:t>(data.value);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const</a:t>
            </a:r>
            <a:r>
              <a:rPr lang="en" sz="1700">
                <a:solidFill>
                  <a:srgbClr val="C9D1D9"/>
                </a:solidFill>
                <a:latin typeface="Courier New"/>
                <a:ea typeface="Courier New"/>
                <a:cs typeface="Courier New"/>
                <a:sym typeface="Courier New"/>
              </a:rPr>
              <a:t> paragraph = </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createElement</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'p'</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paragraph.</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(content);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.body.</a:t>
            </a:r>
            <a:r>
              <a:rPr lang="en" sz="1700">
                <a:solidFill>
                  <a:srgbClr val="D2A8FF"/>
                </a:solidFill>
                <a:latin typeface="Courier New"/>
                <a:ea typeface="Courier New"/>
                <a:cs typeface="Courier New"/>
                <a:sym typeface="Courier New"/>
              </a:rPr>
              <a:t>appendChild</a:t>
            </a:r>
            <a:r>
              <a:rPr lang="en" sz="1700">
                <a:solidFill>
                  <a:srgbClr val="C9D1D9"/>
                </a:solidFill>
                <a:latin typeface="Courier New"/>
                <a:ea typeface="Courier New"/>
                <a:cs typeface="Courier New"/>
                <a:sym typeface="Courier New"/>
              </a:rPr>
              <a:t>(paragraph);</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after some time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data.value = </a:t>
            </a:r>
            <a:r>
              <a:rPr lang="en" sz="1700">
                <a:solidFill>
                  <a:srgbClr val="A5D6FF"/>
                </a:solidFill>
                <a:latin typeface="Courier New"/>
                <a:ea typeface="Courier New"/>
                <a:cs typeface="Courier New"/>
                <a:sym typeface="Courier New"/>
              </a:rPr>
              <a:t>'Hello JS.Talks()'</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979" name="Shape 979"/>
        <p:cNvGrpSpPr/>
        <p:nvPr/>
      </p:nvGrpSpPr>
      <p:grpSpPr>
        <a:xfrm>
          <a:off x="0" y="0"/>
          <a:ext cx="0" cy="0"/>
          <a:chOff x="0" y="0"/>
          <a:chExt cx="0" cy="0"/>
        </a:xfrm>
      </p:grpSpPr>
      <p:sp>
        <p:nvSpPr>
          <p:cNvPr id="980" name="Google Shape;980;p88"/>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981" name="Google Shape;981;p88"/>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982" name="Google Shape;982;p88"/>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983" name="Google Shape;983;p88"/>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984" name="Google Shape;984;p88"/>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985" name="Google Shape;985;p88"/>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986" name="Google Shape;986;p88"/>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987" name="Google Shape;987;p88"/>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988" name="Google Shape;988;p88"/>
          <p:cNvSpPr txBox="1"/>
          <p:nvPr/>
        </p:nvSpPr>
        <p:spPr>
          <a:xfrm>
            <a:off x="2001762" y="1117701"/>
            <a:ext cx="5514300" cy="415500"/>
          </a:xfrm>
          <a:prstGeom prst="rect">
            <a:avLst/>
          </a:prstGeom>
          <a:noFill/>
          <a:ln>
            <a:noFill/>
          </a:ln>
        </p:spPr>
        <p:txBody>
          <a:bodyPr anchorCtr="0" anchor="t" bIns="0" lIns="0" spcFirstLastPara="1" rIns="0" wrap="square" tIns="0">
            <a:spAutoFit/>
          </a:bodyPr>
          <a:lstStyle/>
          <a:p>
            <a:pPr indent="0" lvl="0" marL="0" marR="0" rtl="0" algn="l">
              <a:lnSpc>
                <a:spcPct val="126007"/>
              </a:lnSpc>
              <a:spcBef>
                <a:spcPts val="0"/>
              </a:spcBef>
              <a:spcAft>
                <a:spcPts val="0"/>
              </a:spcAft>
              <a:buNone/>
            </a:pPr>
            <a:r>
              <a:rPr lang="en" sz="2700">
                <a:solidFill>
                  <a:srgbClr val="FFFFFF"/>
                </a:solidFill>
              </a:rPr>
              <a:t>VALUE ORIENTED DESIGN</a:t>
            </a:r>
            <a:endParaRPr sz="700"/>
          </a:p>
        </p:txBody>
      </p:sp>
      <p:sp>
        <p:nvSpPr>
          <p:cNvPr id="989" name="Google Shape;989;p88"/>
          <p:cNvSpPr txBox="1"/>
          <p:nvPr/>
        </p:nvSpPr>
        <p:spPr>
          <a:xfrm>
            <a:off x="1328000" y="1962145"/>
            <a:ext cx="6720600" cy="18363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600"/>
              </a:spcBef>
              <a:spcAft>
                <a:spcPts val="0"/>
              </a:spcAft>
              <a:buNone/>
            </a:pPr>
            <a:r>
              <a:rPr b="1" i="1" lang="en" sz="2400">
                <a:solidFill>
                  <a:schemeClr val="lt1"/>
                </a:solidFill>
              </a:rPr>
              <a:t>Are we building systems that are truly about information, or are they mainly about manipulating space?</a:t>
            </a:r>
            <a:endParaRPr b="1" i="1" sz="2400">
              <a:solidFill>
                <a:schemeClr val="lt1"/>
              </a:solidFill>
            </a:endParaRPr>
          </a:p>
          <a:p>
            <a:pPr indent="-381000" lvl="0" marL="457200" rtl="0" algn="r">
              <a:lnSpc>
                <a:spcPct val="115000"/>
              </a:lnSpc>
              <a:spcBef>
                <a:spcPts val="1500"/>
              </a:spcBef>
              <a:spcAft>
                <a:spcPts val="0"/>
              </a:spcAft>
              <a:buClr>
                <a:schemeClr val="lt1"/>
              </a:buClr>
              <a:buSzPts val="2400"/>
              <a:buChar char="-"/>
            </a:pPr>
            <a:r>
              <a:rPr b="1" lang="en" sz="2400">
                <a:solidFill>
                  <a:schemeClr val="lt1"/>
                </a:solidFill>
              </a:rPr>
              <a:t>Rich Hickey</a:t>
            </a:r>
            <a:endParaRPr b="1"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01" name="Shape 201"/>
        <p:cNvGrpSpPr/>
        <p:nvPr/>
      </p:nvGrpSpPr>
      <p:grpSpPr>
        <a:xfrm>
          <a:off x="0" y="0"/>
          <a:ext cx="0" cy="0"/>
          <a:chOff x="0" y="0"/>
          <a:chExt cx="0" cy="0"/>
        </a:xfrm>
      </p:grpSpPr>
      <p:sp>
        <p:nvSpPr>
          <p:cNvPr id="202" name="Google Shape;202;p31"/>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03" name="Google Shape;203;p31"/>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04" name="Google Shape;204;p31"/>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05" name="Google Shape;205;p31"/>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06" name="Google Shape;206;p31"/>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07" name="Google Shape;207;p31"/>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08" name="Google Shape;208;p31"/>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09" name="Google Shape;209;p31"/>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10" name="Google Shape;210;p31"/>
          <p:cNvSpPr txBox="1"/>
          <p:nvPr/>
        </p:nvSpPr>
        <p:spPr>
          <a:xfrm>
            <a:off x="-66175" y="-2044675"/>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ready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a:t>
            </a:r>
            <a:endParaRPr sz="17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 This part handles the highlighting functionality.</a:t>
            </a:r>
            <a:endParaRPr sz="17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8B949E"/>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aChildren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"aside.sub_cat_active ul li"</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children</a:t>
            </a: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find the a children of the list items</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aArray = []; </a:t>
            </a:r>
            <a:r>
              <a:rPr lang="en" sz="1700">
                <a:solidFill>
                  <a:srgbClr val="8B949E"/>
                </a:solidFill>
                <a:latin typeface="Courier New"/>
                <a:ea typeface="Courier New"/>
                <a:cs typeface="Courier New"/>
                <a:sym typeface="Courier New"/>
              </a:rPr>
              <a:t>// create the empty aArray</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for</a:t>
            </a: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i=</a:t>
            </a:r>
            <a:r>
              <a:rPr lang="en" sz="1700">
                <a:solidFill>
                  <a:srgbClr val="79C0FF"/>
                </a:solidFill>
                <a:latin typeface="Courier New"/>
                <a:ea typeface="Courier New"/>
                <a:cs typeface="Courier New"/>
                <a:sym typeface="Courier New"/>
              </a:rPr>
              <a:t>0</a:t>
            </a:r>
            <a:r>
              <a:rPr lang="en" sz="1700">
                <a:solidFill>
                  <a:srgbClr val="C9D1D9"/>
                </a:solidFill>
                <a:latin typeface="Courier New"/>
                <a:ea typeface="Courier New"/>
                <a:cs typeface="Courier New"/>
                <a:sym typeface="Courier New"/>
              </a:rPr>
              <a:t>; i &lt; aChildren.length; i++)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aChild = aChildren[i];</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ahref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(aChild).</a:t>
            </a:r>
            <a:r>
              <a:rPr lang="en" sz="1700">
                <a:solidFill>
                  <a:srgbClr val="D2A8FF"/>
                </a:solidFill>
                <a:latin typeface="Courier New"/>
                <a:ea typeface="Courier New"/>
                <a:cs typeface="Courier New"/>
                <a:sym typeface="Courier New"/>
              </a:rPr>
              <a:t>attr</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'href'</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aArray.</a:t>
            </a:r>
            <a:r>
              <a:rPr lang="en" sz="1700">
                <a:solidFill>
                  <a:srgbClr val="D2A8FF"/>
                </a:solidFill>
                <a:latin typeface="Courier New"/>
                <a:ea typeface="Courier New"/>
                <a:cs typeface="Courier New"/>
                <a:sym typeface="Courier New"/>
              </a:rPr>
              <a:t>push</a:t>
            </a:r>
            <a:r>
              <a:rPr lang="en" sz="1700">
                <a:solidFill>
                  <a:srgbClr val="C9D1D9"/>
                </a:solidFill>
                <a:latin typeface="Courier New"/>
                <a:ea typeface="Courier New"/>
                <a:cs typeface="Courier New"/>
                <a:sym typeface="Courier New"/>
              </a:rPr>
              <a:t>(ahref);</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 </a:t>
            </a:r>
            <a:r>
              <a:rPr lang="en" sz="1700">
                <a:solidFill>
                  <a:srgbClr val="8B949E"/>
                </a:solidFill>
                <a:latin typeface="Courier New"/>
                <a:ea typeface="Courier New"/>
                <a:cs typeface="Courier New"/>
                <a:sym typeface="Courier New"/>
              </a:rPr>
              <a:t>// this for loop fills the aArray with attribute href values</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window</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scroll</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function</a:t>
            </a:r>
            <a:r>
              <a:rPr lang="en" sz="1700">
                <a:solidFill>
                  <a:srgbClr val="C9D1D9"/>
                </a:solidFill>
                <a:latin typeface="Courier New"/>
                <a:ea typeface="Courier New"/>
                <a:cs typeface="Courier New"/>
                <a:sym typeface="Courier New"/>
              </a:rPr>
              <a:t>(e){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windowPos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window</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scrollTop</a:t>
            </a: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get the offset of the window from the top of page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windowHeight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window</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height</a:t>
            </a: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get the height of the window</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docHeight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FF7B72"/>
                </a:solidFill>
                <a:latin typeface="Courier New"/>
                <a:ea typeface="Courier New"/>
                <a:cs typeface="Courier New"/>
                <a:sym typeface="Courier New"/>
              </a:rPr>
              <a:t>document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height</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for</a:t>
            </a: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i=</a:t>
            </a:r>
            <a:r>
              <a:rPr lang="en" sz="1700">
                <a:solidFill>
                  <a:srgbClr val="79C0FF"/>
                </a:solidFill>
                <a:latin typeface="Courier New"/>
                <a:ea typeface="Courier New"/>
                <a:cs typeface="Courier New"/>
                <a:sym typeface="Courier New"/>
              </a:rPr>
              <a:t>0</a:t>
            </a:r>
            <a:r>
              <a:rPr lang="en" sz="1700">
                <a:solidFill>
                  <a:srgbClr val="C9D1D9"/>
                </a:solidFill>
                <a:latin typeface="Courier New"/>
                <a:ea typeface="Courier New"/>
                <a:cs typeface="Courier New"/>
                <a:sym typeface="Courier New"/>
              </a:rPr>
              <a:t>; i &lt; aArray.length; i++)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theID = aArray[i];</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divPos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(theID).</a:t>
            </a:r>
            <a:r>
              <a:rPr lang="en" sz="1700">
                <a:solidFill>
                  <a:srgbClr val="D2A8FF"/>
                </a:solidFill>
                <a:latin typeface="Courier New"/>
                <a:ea typeface="Courier New"/>
                <a:cs typeface="Courier New"/>
                <a:sym typeface="Courier New"/>
              </a:rPr>
              <a:t>offset</a:t>
            </a:r>
            <a:r>
              <a:rPr lang="en" sz="1700">
                <a:solidFill>
                  <a:srgbClr val="C9D1D9"/>
                </a:solidFill>
                <a:latin typeface="Courier New"/>
                <a:ea typeface="Courier New"/>
                <a:cs typeface="Courier New"/>
                <a:sym typeface="Courier New"/>
              </a:rPr>
              <a:t>().top + (-</a:t>
            </a:r>
            <a:r>
              <a:rPr lang="en" sz="1700">
                <a:solidFill>
                  <a:srgbClr val="79C0FF"/>
                </a:solidFill>
                <a:latin typeface="Courier New"/>
                <a:ea typeface="Courier New"/>
                <a:cs typeface="Courier New"/>
                <a:sym typeface="Courier New"/>
              </a:rPr>
              <a:t>100</a:t>
            </a: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get the offset of the div from the top of page</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divHeight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(theID).</a:t>
            </a:r>
            <a:r>
              <a:rPr lang="en" sz="1700">
                <a:solidFill>
                  <a:srgbClr val="D2A8FF"/>
                </a:solidFill>
                <a:latin typeface="Courier New"/>
                <a:ea typeface="Courier New"/>
                <a:cs typeface="Courier New"/>
                <a:sym typeface="Courier New"/>
              </a:rPr>
              <a:t>height</a:t>
            </a: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get the height of the div in question</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if</a:t>
            </a:r>
            <a:r>
              <a:rPr lang="en" sz="1700">
                <a:solidFill>
                  <a:srgbClr val="C9D1D9"/>
                </a:solidFill>
                <a:latin typeface="Courier New"/>
                <a:ea typeface="Courier New"/>
                <a:cs typeface="Courier New"/>
                <a:sym typeface="Courier New"/>
              </a:rPr>
              <a:t> (windowPos &gt;= divPos &amp;&amp; windowPos &lt; (divPos + divHeight))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"a[href='"</a:t>
            </a:r>
            <a:r>
              <a:rPr lang="en" sz="1700">
                <a:solidFill>
                  <a:srgbClr val="C9D1D9"/>
                </a:solidFill>
                <a:latin typeface="Courier New"/>
                <a:ea typeface="Courier New"/>
                <a:cs typeface="Courier New"/>
                <a:sym typeface="Courier New"/>
              </a:rPr>
              <a:t> + theID + </a:t>
            </a:r>
            <a:r>
              <a:rPr lang="en" sz="1700">
                <a:solidFill>
                  <a:srgbClr val="A5D6FF"/>
                </a:solidFill>
                <a:latin typeface="Courier New"/>
                <a:ea typeface="Courier New"/>
                <a:cs typeface="Courier New"/>
                <a:sym typeface="Courier New"/>
              </a:rPr>
              <a: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parent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addClass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"a[href='"</a:t>
            </a:r>
            <a:r>
              <a:rPr lang="en" sz="1700">
                <a:solidFill>
                  <a:srgbClr val="C9D1D9"/>
                </a:solidFill>
                <a:latin typeface="Courier New"/>
                <a:ea typeface="Courier New"/>
                <a:cs typeface="Courier New"/>
                <a:sym typeface="Courier New"/>
              </a:rPr>
              <a:t> + theID + </a:t>
            </a:r>
            <a:r>
              <a:rPr lang="en" sz="1700">
                <a:solidFill>
                  <a:srgbClr val="A5D6FF"/>
                </a:solidFill>
                <a:latin typeface="Courier New"/>
                <a:ea typeface="Courier New"/>
                <a:cs typeface="Courier New"/>
                <a:sym typeface="Courier New"/>
              </a:rPr>
              <a: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addClass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"selected-link"</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if</a:t>
            </a:r>
            <a:r>
              <a:rPr lang="en" sz="1700">
                <a:solidFill>
                  <a:srgbClr val="C9D1D9"/>
                </a:solidFill>
                <a:latin typeface="Courier New"/>
                <a:ea typeface="Courier New"/>
                <a:cs typeface="Courier New"/>
                <a:sym typeface="Courier New"/>
              </a:rPr>
              <a:t>(isMobile.matches &amp;&amp; </a:t>
            </a:r>
            <a:r>
              <a:rPr lang="en" sz="1700">
                <a:solidFill>
                  <a:srgbClr val="FF7B72"/>
                </a:solidFill>
                <a:latin typeface="Courier New"/>
                <a:ea typeface="Courier New"/>
                <a:cs typeface="Courier New"/>
                <a:sym typeface="Courier New"/>
              </a:rPr>
              <a:t>window</a:t>
            </a:r>
            <a:r>
              <a:rPr lang="en" sz="1700">
                <a:solidFill>
                  <a:srgbClr val="C9D1D9"/>
                </a:solidFill>
                <a:latin typeface="Courier New"/>
                <a:ea typeface="Courier New"/>
                <a:cs typeface="Courier New"/>
                <a:sym typeface="Courier New"/>
              </a:rPr>
              <a:t>.location.href.</a:t>
            </a:r>
            <a:r>
              <a:rPr lang="en" sz="1700">
                <a:solidFill>
                  <a:srgbClr val="D2A8FF"/>
                </a:solidFill>
                <a:latin typeface="Courier New"/>
                <a:ea typeface="Courier New"/>
                <a:cs typeface="Courier New"/>
                <a:sym typeface="Courier New"/>
              </a:rPr>
              <a:t>indexOf</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".php"</a:t>
            </a:r>
            <a:r>
              <a:rPr lang="en" sz="1700">
                <a:solidFill>
                  <a:srgbClr val="C9D1D9"/>
                </a:solidFill>
                <a:latin typeface="Courier New"/>
                <a:ea typeface="Courier New"/>
                <a:cs typeface="Courier New"/>
                <a:sym typeface="Courier New"/>
              </a:rPr>
              <a:t>) &gt; -</a:t>
            </a:r>
            <a:r>
              <a:rPr lang="en" sz="1700">
                <a:solidFill>
                  <a:srgbClr val="79C0FF"/>
                </a:solidFill>
                <a:latin typeface="Courier New"/>
                <a:ea typeface="Courier New"/>
                <a:cs typeface="Courier New"/>
                <a:sym typeface="Courier New"/>
              </a:rPr>
              <a:t>1</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"body.subcat-page aside.sub_cat_active ul li .selected-link"</a:t>
            </a:r>
            <a:r>
              <a:rPr lang="en" sz="1700">
                <a:solidFill>
                  <a:srgbClr val="C9D1D9"/>
                </a:solidFill>
                <a:latin typeface="Courier New"/>
                <a:ea typeface="Courier New"/>
                <a:cs typeface="Courier New"/>
                <a:sym typeface="Courier New"/>
              </a:rPr>
              <a:t>)[</a:t>
            </a:r>
            <a:r>
              <a:rPr lang="en" sz="1700">
                <a:solidFill>
                  <a:srgbClr val="79C0FF"/>
                </a:solidFill>
                <a:latin typeface="Courier New"/>
                <a:ea typeface="Courier New"/>
                <a:cs typeface="Courier New"/>
                <a:sym typeface="Courier New"/>
              </a:rPr>
              <a:t>0</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scrollIntoView</a:t>
            </a:r>
            <a:r>
              <a:rPr lang="en" sz="1700">
                <a:solidFill>
                  <a:srgbClr val="C9D1D9"/>
                </a:solidFill>
                <a:latin typeface="Courier New"/>
                <a:ea typeface="Courier New"/>
                <a:cs typeface="Courier New"/>
                <a:sym typeface="Courier New"/>
              </a:rPr>
              <a:t>( { </a:t>
            </a:r>
            <a:r>
              <a:rPr lang="en" sz="1700">
                <a:solidFill>
                  <a:srgbClr val="79C0FF"/>
                </a:solidFill>
                <a:latin typeface="Courier New"/>
                <a:ea typeface="Courier New"/>
                <a:cs typeface="Courier New"/>
                <a:sym typeface="Courier New"/>
              </a:rPr>
              <a:t>inline</a:t>
            </a:r>
            <a:r>
              <a:rPr lang="en" sz="1700">
                <a:solidFill>
                  <a:srgbClr val="C9D1D9"/>
                </a:solidFill>
                <a:latin typeface="Courier New"/>
                <a:ea typeface="Courier New"/>
                <a:cs typeface="Courier New"/>
                <a:sym typeface="Courier New"/>
              </a:rPr>
              <a:t>: </a:t>
            </a:r>
            <a:r>
              <a:rPr lang="en" sz="1700">
                <a:solidFill>
                  <a:srgbClr val="A5D6FF"/>
                </a:solidFill>
                <a:latin typeface="Courier New"/>
                <a:ea typeface="Courier New"/>
                <a:cs typeface="Courier New"/>
                <a:sym typeface="Courier New"/>
              </a:rPr>
              <a:t>"center"</a:t>
            </a:r>
            <a:r>
              <a:rPr lang="en" sz="1700">
                <a:solidFill>
                  <a:srgbClr val="C9D1D9"/>
                </a:solidFill>
                <a:latin typeface="Courier New"/>
                <a:ea typeface="Courier New"/>
                <a:cs typeface="Courier New"/>
                <a:sym typeface="Courier New"/>
              </a:rPr>
              <a:t> }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8B949E"/>
                </a:solidFill>
                <a:latin typeface="Courier New"/>
                <a:ea typeface="Courier New"/>
                <a:cs typeface="Courier New"/>
                <a:sym typeface="Courier New"/>
              </a:rPr>
              <a:t>// jQuery("body.subcat-page aside.sub_cat_active ul li .selected-link")[0].scrollIntoView();</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 </a:t>
            </a:r>
            <a:r>
              <a:rPr lang="en" sz="1700">
                <a:solidFill>
                  <a:srgbClr val="FF7B72"/>
                </a:solidFill>
                <a:latin typeface="Courier New"/>
                <a:ea typeface="Courier New"/>
                <a:cs typeface="Courier New"/>
                <a:sym typeface="Courier New"/>
              </a:rPr>
              <a:t>else</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"a[href='"</a:t>
            </a:r>
            <a:r>
              <a:rPr lang="en" sz="1700">
                <a:solidFill>
                  <a:srgbClr val="C9D1D9"/>
                </a:solidFill>
                <a:latin typeface="Courier New"/>
                <a:ea typeface="Courier New"/>
                <a:cs typeface="Courier New"/>
                <a:sym typeface="Courier New"/>
              </a:rPr>
              <a:t> + theID + </a:t>
            </a:r>
            <a:r>
              <a:rPr lang="en" sz="1700">
                <a:solidFill>
                  <a:srgbClr val="A5D6FF"/>
                </a:solidFill>
                <a:latin typeface="Courier New"/>
                <a:ea typeface="Courier New"/>
                <a:cs typeface="Courier New"/>
                <a:sym typeface="Courier New"/>
              </a:rPr>
              <a: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parent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removeClass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"a[href='"</a:t>
            </a:r>
            <a:r>
              <a:rPr lang="en" sz="1700">
                <a:solidFill>
                  <a:srgbClr val="C9D1D9"/>
                </a:solidFill>
                <a:latin typeface="Courier New"/>
                <a:ea typeface="Courier New"/>
                <a:cs typeface="Courier New"/>
                <a:sym typeface="Courier New"/>
              </a:rPr>
              <a:t> + theID + </a:t>
            </a:r>
            <a:r>
              <a:rPr lang="en" sz="1700">
                <a:solidFill>
                  <a:srgbClr val="A5D6FF"/>
                </a:solidFill>
                <a:latin typeface="Courier New"/>
                <a:ea typeface="Courier New"/>
                <a:cs typeface="Courier New"/>
                <a:sym typeface="Courier New"/>
              </a:rPr>
              <a: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removeClass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"selected-link"</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if</a:t>
            </a:r>
            <a:r>
              <a:rPr lang="en" sz="1700">
                <a:solidFill>
                  <a:srgbClr val="C9D1D9"/>
                </a:solidFill>
                <a:latin typeface="Courier New"/>
                <a:ea typeface="Courier New"/>
                <a:cs typeface="Courier New"/>
                <a:sym typeface="Courier New"/>
              </a:rPr>
              <a:t>(windowPos + windowHeight == docHeight)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if</a:t>
            </a: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"#v-nav ul li:last-child a"</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parent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hasClass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FF7B72"/>
                </a:solidFill>
                <a:latin typeface="Courier New"/>
                <a:ea typeface="Courier New"/>
                <a:cs typeface="Courier New"/>
                <a:sym typeface="Courier New"/>
              </a:rPr>
              <a:t>var</a:t>
            </a:r>
            <a:r>
              <a:rPr lang="en" sz="1700">
                <a:solidFill>
                  <a:srgbClr val="C9D1D9"/>
                </a:solidFill>
                <a:latin typeface="Courier New"/>
                <a:ea typeface="Courier New"/>
                <a:cs typeface="Courier New"/>
                <a:sym typeface="Courier New"/>
              </a:rPr>
              <a:t> navActiveCurrent =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children</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attr</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"href"</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"a[href='"</a:t>
            </a:r>
            <a:r>
              <a:rPr lang="en" sz="1700">
                <a:solidFill>
                  <a:srgbClr val="C9D1D9"/>
                </a:solidFill>
                <a:latin typeface="Courier New"/>
                <a:ea typeface="Courier New"/>
                <a:cs typeface="Courier New"/>
                <a:sym typeface="Courier New"/>
              </a:rPr>
              <a:t> + navActiveCurrent + </a:t>
            </a:r>
            <a:r>
              <a:rPr lang="en" sz="1700">
                <a:solidFill>
                  <a:srgbClr val="A5D6FF"/>
                </a:solidFill>
                <a:latin typeface="Courier New"/>
                <a:ea typeface="Courier New"/>
                <a:cs typeface="Courier New"/>
                <a:sym typeface="Courier New"/>
              </a:rPr>
              <a: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parent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removeClass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r>
              <a:rPr lang="en" sz="1700">
                <a:solidFill>
                  <a:srgbClr val="D2A8FF"/>
                </a:solidFill>
                <a:latin typeface="Courier New"/>
                <a:ea typeface="Courier New"/>
                <a:cs typeface="Courier New"/>
                <a:sym typeface="Courier New"/>
              </a:rPr>
              <a:t>jQuery</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"#v-nav ul li:last-child a"</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parent</a:t>
            </a:r>
            <a:r>
              <a:rPr lang="en" sz="1700">
                <a:solidFill>
                  <a:srgbClr val="C9D1D9"/>
                </a:solidFill>
                <a:latin typeface="Courier New"/>
                <a:ea typeface="Courier New"/>
                <a:cs typeface="Courier New"/>
                <a:sym typeface="Courier New"/>
              </a:rPr>
              <a:t>().</a:t>
            </a:r>
            <a:r>
              <a:rPr lang="en" sz="1700">
                <a:solidFill>
                  <a:srgbClr val="D2A8FF"/>
                </a:solidFill>
                <a:latin typeface="Courier New"/>
                <a:ea typeface="Courier New"/>
                <a:cs typeface="Courier New"/>
                <a:sym typeface="Courier New"/>
              </a:rPr>
              <a:t>addClass</a:t>
            </a:r>
            <a:r>
              <a:rPr lang="en" sz="1700">
                <a:solidFill>
                  <a:srgbClr val="C9D1D9"/>
                </a:solidFill>
                <a:latin typeface="Courier New"/>
                <a:ea typeface="Courier New"/>
                <a:cs typeface="Courier New"/>
                <a:sym typeface="Courier New"/>
              </a:rPr>
              <a:t>(</a:t>
            </a:r>
            <a:r>
              <a:rPr lang="en" sz="1700">
                <a:solidFill>
                  <a:srgbClr val="A5D6FF"/>
                </a:solidFill>
                <a:latin typeface="Courier New"/>
                <a:ea typeface="Courier New"/>
                <a:cs typeface="Courier New"/>
                <a:sym typeface="Courier New"/>
              </a:rPr>
              <a:t>"aside-selected"</a:t>
            </a: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	</a:t>
            </a:r>
            <a:endParaRPr sz="17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1700">
                <a:solidFill>
                  <a:srgbClr val="C9D1D9"/>
                </a:solidFill>
                <a:latin typeface="Courier New"/>
                <a:ea typeface="Courier New"/>
                <a:cs typeface="Courier New"/>
                <a:sym typeface="Courier New"/>
              </a:rPr>
              <a:t>});</a:t>
            </a:r>
            <a:endParaRPr sz="1700">
              <a:solidFill>
                <a:srgbClr val="C9D1D9"/>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14" name="Shape 214"/>
        <p:cNvGrpSpPr/>
        <p:nvPr/>
      </p:nvGrpSpPr>
      <p:grpSpPr>
        <a:xfrm>
          <a:off x="0" y="0"/>
          <a:ext cx="0" cy="0"/>
          <a:chOff x="0" y="0"/>
          <a:chExt cx="0" cy="0"/>
        </a:xfrm>
      </p:grpSpPr>
      <p:sp>
        <p:nvSpPr>
          <p:cNvPr id="215" name="Google Shape;215;p32"/>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16" name="Google Shape;216;p32"/>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17" name="Google Shape;217;p32"/>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18" name="Google Shape;218;p32"/>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19" name="Google Shape;219;p32"/>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20" name="Google Shape;220;p32"/>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21" name="Google Shape;221;p32"/>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22" name="Google Shape;222;p32"/>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23" name="Google Shape;223;p32"/>
          <p:cNvSpPr txBox="1"/>
          <p:nvPr/>
        </p:nvSpPr>
        <p:spPr>
          <a:xfrm>
            <a:off x="-143100" y="-374150"/>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document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ready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function</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a:t>
            </a:r>
            <a:endParaRPr sz="9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8B949E"/>
                </a:solidFill>
                <a:latin typeface="Courier New"/>
                <a:ea typeface="Courier New"/>
                <a:cs typeface="Courier New"/>
                <a:sym typeface="Courier New"/>
              </a:rPr>
              <a:t>     * This part handles the highlighting functionality.</a:t>
            </a:r>
            <a:endParaRPr sz="9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8B949E"/>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aChildren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"aside.sub_cat_active ul li"</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children</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find the a children of the list items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aArray = []; </a:t>
            </a:r>
            <a:r>
              <a:rPr lang="en" sz="900">
                <a:solidFill>
                  <a:srgbClr val="8B949E"/>
                </a:solidFill>
                <a:latin typeface="Courier New"/>
                <a:ea typeface="Courier New"/>
                <a:cs typeface="Courier New"/>
                <a:sym typeface="Courier New"/>
              </a:rPr>
              <a:t>// create the empty aArray</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for</a:t>
            </a: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i=</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 i &lt; aChildren.length; i++) {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aChild = aChildren[i];</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ahref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(aChild).</a:t>
            </a:r>
            <a:r>
              <a:rPr lang="en" sz="900">
                <a:solidFill>
                  <a:srgbClr val="D2A8FF"/>
                </a:solidFill>
                <a:latin typeface="Courier New"/>
                <a:ea typeface="Courier New"/>
                <a:cs typeface="Courier New"/>
                <a:sym typeface="Courier New"/>
              </a:rPr>
              <a:t>attr</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'href'</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aArray.</a:t>
            </a:r>
            <a:r>
              <a:rPr lang="en" sz="900">
                <a:solidFill>
                  <a:srgbClr val="D2A8FF"/>
                </a:solidFill>
                <a:latin typeface="Courier New"/>
                <a:ea typeface="Courier New"/>
                <a:cs typeface="Courier New"/>
                <a:sym typeface="Courier New"/>
              </a:rPr>
              <a:t>push</a:t>
            </a:r>
            <a:r>
              <a:rPr lang="en" sz="900">
                <a:solidFill>
                  <a:srgbClr val="C9D1D9"/>
                </a:solidFill>
                <a:latin typeface="Courier New"/>
                <a:ea typeface="Courier New"/>
                <a:cs typeface="Courier New"/>
                <a:sym typeface="Courier New"/>
              </a:rPr>
              <a:t>(ahref);</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 </a:t>
            </a:r>
            <a:r>
              <a:rPr lang="en" sz="900">
                <a:solidFill>
                  <a:srgbClr val="8B949E"/>
                </a:solidFill>
                <a:latin typeface="Courier New"/>
                <a:ea typeface="Courier New"/>
                <a:cs typeface="Courier New"/>
                <a:sym typeface="Courier New"/>
              </a:rPr>
              <a:t>// this for loop fills the aArray with attribute href values</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function</a:t>
            </a:r>
            <a:r>
              <a:rPr lang="en" sz="900">
                <a:solidFill>
                  <a:srgbClr val="C9D1D9"/>
                </a:solidFill>
                <a:latin typeface="Courier New"/>
                <a:ea typeface="Courier New"/>
                <a:cs typeface="Courier New"/>
                <a:sym typeface="Courier New"/>
              </a:rPr>
              <a:t>(e){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windowPos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scrollTop</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offset of the window from the top of page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windowHeight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height of the window</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docHeight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FF7B72"/>
                </a:solidFill>
                <a:latin typeface="Courier New"/>
                <a:ea typeface="Courier New"/>
                <a:cs typeface="Courier New"/>
                <a:sym typeface="Courier New"/>
              </a:rPr>
              <a:t>document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for</a:t>
            </a: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i=</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 i &lt; aArray.length; i++)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theID = aArray[i];</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divPos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(theID).</a:t>
            </a:r>
            <a:r>
              <a:rPr lang="en" sz="900">
                <a:solidFill>
                  <a:srgbClr val="D2A8FF"/>
                </a:solidFill>
                <a:latin typeface="Courier New"/>
                <a:ea typeface="Courier New"/>
                <a:cs typeface="Courier New"/>
                <a:sym typeface="Courier New"/>
              </a:rPr>
              <a:t>offset</a:t>
            </a:r>
            <a:r>
              <a:rPr lang="en" sz="900">
                <a:solidFill>
                  <a:srgbClr val="C9D1D9"/>
                </a:solidFill>
                <a:latin typeface="Courier New"/>
                <a:ea typeface="Courier New"/>
                <a:cs typeface="Courier New"/>
                <a:sym typeface="Courier New"/>
              </a:rPr>
              <a:t>().top + (-</a:t>
            </a:r>
            <a:r>
              <a:rPr lang="en" sz="900">
                <a:solidFill>
                  <a:srgbClr val="79C0FF"/>
                </a:solidFill>
                <a:latin typeface="Courier New"/>
                <a:ea typeface="Courier New"/>
                <a:cs typeface="Courier New"/>
                <a:sym typeface="Courier New"/>
              </a:rPr>
              <a:t>100</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offset of the div from the top of page</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divHeight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(theID).</a:t>
            </a:r>
            <a:r>
              <a:rPr lang="en" sz="900">
                <a:solidFill>
                  <a:srgbClr val="D2A8FF"/>
                </a:solidFill>
                <a:latin typeface="Courier New"/>
                <a:ea typeface="Courier New"/>
                <a:cs typeface="Courier New"/>
                <a:sym typeface="Courier New"/>
              </a:rPr>
              <a:t>height</a:t>
            </a: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get the height of the div in question</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 (windowPos &gt;= divPos &amp;&amp; windowPos &lt; (divPos + divHeight))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"selected-link"</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(isMobile.matches &amp;&amp; </a:t>
            </a:r>
            <a:r>
              <a:rPr lang="en" sz="900">
                <a:solidFill>
                  <a:srgbClr val="FF7B72"/>
                </a:solidFill>
                <a:latin typeface="Courier New"/>
                <a:ea typeface="Courier New"/>
                <a:cs typeface="Courier New"/>
                <a:sym typeface="Courier New"/>
              </a:rPr>
              <a:t>window</a:t>
            </a:r>
            <a:r>
              <a:rPr lang="en" sz="900">
                <a:solidFill>
                  <a:srgbClr val="C9D1D9"/>
                </a:solidFill>
                <a:latin typeface="Courier New"/>
                <a:ea typeface="Courier New"/>
                <a:cs typeface="Courier New"/>
                <a:sym typeface="Courier New"/>
              </a:rPr>
              <a:t>.location.href.</a:t>
            </a:r>
            <a:r>
              <a:rPr lang="en" sz="900">
                <a:solidFill>
                  <a:srgbClr val="D2A8FF"/>
                </a:solidFill>
                <a:latin typeface="Courier New"/>
                <a:ea typeface="Courier New"/>
                <a:cs typeface="Courier New"/>
                <a:sym typeface="Courier New"/>
              </a:rPr>
              <a:t>indexOf</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".php"</a:t>
            </a:r>
            <a:r>
              <a:rPr lang="en" sz="900">
                <a:solidFill>
                  <a:srgbClr val="C9D1D9"/>
                </a:solidFill>
                <a:latin typeface="Courier New"/>
                <a:ea typeface="Courier New"/>
                <a:cs typeface="Courier New"/>
                <a:sym typeface="Courier New"/>
              </a:rPr>
              <a:t>) &gt; -</a:t>
            </a:r>
            <a:r>
              <a:rPr lang="en" sz="900">
                <a:solidFill>
                  <a:srgbClr val="79C0FF"/>
                </a:solidFill>
                <a:latin typeface="Courier New"/>
                <a:ea typeface="Courier New"/>
                <a:cs typeface="Courier New"/>
                <a:sym typeface="Courier New"/>
              </a:rPr>
              <a:t>1</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"body.subcat-page aside.sub_cat_active ul li .selected-link"</a:t>
            </a:r>
            <a:r>
              <a:rPr lang="en" sz="900">
                <a:solidFill>
                  <a:srgbClr val="C9D1D9"/>
                </a:solidFill>
                <a:latin typeface="Courier New"/>
                <a:ea typeface="Courier New"/>
                <a:cs typeface="Courier New"/>
                <a:sym typeface="Courier New"/>
              </a:rPr>
              <a:t>)[</a:t>
            </a:r>
            <a:r>
              <a:rPr lang="en" sz="900">
                <a:solidFill>
                  <a:srgbClr val="79C0FF"/>
                </a:solidFill>
                <a:latin typeface="Courier New"/>
                <a:ea typeface="Courier New"/>
                <a:cs typeface="Courier New"/>
                <a:sym typeface="Courier New"/>
              </a:rPr>
              <a:t>0</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scrollIntoView</a:t>
            </a:r>
            <a:r>
              <a:rPr lang="en" sz="900">
                <a:solidFill>
                  <a:srgbClr val="C9D1D9"/>
                </a:solidFill>
                <a:latin typeface="Courier New"/>
                <a:ea typeface="Courier New"/>
                <a:cs typeface="Courier New"/>
                <a:sym typeface="Courier New"/>
              </a:rPr>
              <a:t>( { </a:t>
            </a:r>
            <a:r>
              <a:rPr lang="en" sz="900">
                <a:solidFill>
                  <a:srgbClr val="79C0FF"/>
                </a:solidFill>
                <a:latin typeface="Courier New"/>
                <a:ea typeface="Courier New"/>
                <a:cs typeface="Courier New"/>
                <a:sym typeface="Courier New"/>
              </a:rPr>
              <a:t>inline</a:t>
            </a:r>
            <a:r>
              <a:rPr lang="en" sz="900">
                <a:solidFill>
                  <a:srgbClr val="C9D1D9"/>
                </a:solidFill>
                <a:latin typeface="Courier New"/>
                <a:ea typeface="Courier New"/>
                <a:cs typeface="Courier New"/>
                <a:sym typeface="Courier New"/>
              </a:rPr>
              <a:t>: </a:t>
            </a:r>
            <a:r>
              <a:rPr lang="en" sz="900">
                <a:solidFill>
                  <a:srgbClr val="A5D6FF"/>
                </a:solidFill>
                <a:latin typeface="Courier New"/>
                <a:ea typeface="Courier New"/>
                <a:cs typeface="Courier New"/>
                <a:sym typeface="Courier New"/>
              </a:rPr>
              <a:t>"center"</a:t>
            </a:r>
            <a:r>
              <a:rPr lang="en" sz="900">
                <a:solidFill>
                  <a:srgbClr val="C9D1D9"/>
                </a:solidFill>
                <a:latin typeface="Courier New"/>
                <a:ea typeface="Courier New"/>
                <a:cs typeface="Courier New"/>
                <a:sym typeface="Courier New"/>
              </a:rPr>
              <a:t> }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8B949E"/>
                </a:solidFill>
                <a:latin typeface="Courier New"/>
                <a:ea typeface="Courier New"/>
                <a:cs typeface="Courier New"/>
                <a:sym typeface="Courier New"/>
              </a:rPr>
              <a:t>// jQuery("body.subcat-page aside.sub_cat_active ul li .selected-link")[0].scrollIntoView();</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 </a:t>
            </a:r>
            <a:r>
              <a:rPr lang="en" sz="900">
                <a:solidFill>
                  <a:srgbClr val="FF7B72"/>
                </a:solidFill>
                <a:latin typeface="Courier New"/>
                <a:ea typeface="Courier New"/>
                <a:cs typeface="Courier New"/>
                <a:sym typeface="Courier New"/>
              </a:rPr>
              <a:t>else</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theID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"selected-link"</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(windowPos + windowHeight == docHeight)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if</a:t>
            </a: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"#v-nav ul li:last-child a"</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hasClass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FF7B72"/>
                </a:solidFill>
                <a:latin typeface="Courier New"/>
                <a:ea typeface="Courier New"/>
                <a:cs typeface="Courier New"/>
                <a:sym typeface="Courier New"/>
              </a:rPr>
              <a:t>var</a:t>
            </a:r>
            <a:r>
              <a:rPr lang="en" sz="900">
                <a:solidFill>
                  <a:srgbClr val="C9D1D9"/>
                </a:solidFill>
                <a:latin typeface="Courier New"/>
                <a:ea typeface="Courier New"/>
                <a:cs typeface="Courier New"/>
                <a:sym typeface="Courier New"/>
              </a:rPr>
              <a:t> navActiveCurrent =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children</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attr</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"href"</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"a[href='"</a:t>
            </a:r>
            <a:r>
              <a:rPr lang="en" sz="900">
                <a:solidFill>
                  <a:srgbClr val="C9D1D9"/>
                </a:solidFill>
                <a:latin typeface="Courier New"/>
                <a:ea typeface="Courier New"/>
                <a:cs typeface="Courier New"/>
                <a:sym typeface="Courier New"/>
              </a:rPr>
              <a:t> + navActiveCurrent + </a:t>
            </a:r>
            <a:r>
              <a:rPr lang="en" sz="900">
                <a:solidFill>
                  <a:srgbClr val="A5D6FF"/>
                </a:solidFill>
                <a:latin typeface="Courier New"/>
                <a:ea typeface="Courier New"/>
                <a:cs typeface="Courier New"/>
                <a:sym typeface="Courier New"/>
              </a:rPr>
              <a: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removeClass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r>
              <a:rPr lang="en" sz="900">
                <a:solidFill>
                  <a:srgbClr val="D2A8FF"/>
                </a:solidFill>
                <a:latin typeface="Courier New"/>
                <a:ea typeface="Courier New"/>
                <a:cs typeface="Courier New"/>
                <a:sym typeface="Courier New"/>
              </a:rPr>
              <a:t>jQuery</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"#v-nav ul li:last-child a"</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parent</a:t>
            </a:r>
            <a:r>
              <a:rPr lang="en" sz="900">
                <a:solidFill>
                  <a:srgbClr val="C9D1D9"/>
                </a:solidFill>
                <a:latin typeface="Courier New"/>
                <a:ea typeface="Courier New"/>
                <a:cs typeface="Courier New"/>
                <a:sym typeface="Courier New"/>
              </a:rPr>
              <a:t>().</a:t>
            </a:r>
            <a:r>
              <a:rPr lang="en" sz="900">
                <a:solidFill>
                  <a:srgbClr val="D2A8FF"/>
                </a:solidFill>
                <a:latin typeface="Courier New"/>
                <a:ea typeface="Courier New"/>
                <a:cs typeface="Courier New"/>
                <a:sym typeface="Courier New"/>
              </a:rPr>
              <a:t>addClass</a:t>
            </a:r>
            <a:r>
              <a:rPr lang="en" sz="900">
                <a:solidFill>
                  <a:srgbClr val="C9D1D9"/>
                </a:solidFill>
                <a:latin typeface="Courier New"/>
                <a:ea typeface="Courier New"/>
                <a:cs typeface="Courier New"/>
                <a:sym typeface="Courier New"/>
              </a:rPr>
              <a:t>(</a:t>
            </a:r>
            <a:r>
              <a:rPr lang="en" sz="900">
                <a:solidFill>
                  <a:srgbClr val="A5D6FF"/>
                </a:solidFill>
                <a:latin typeface="Courier New"/>
                <a:ea typeface="Courier New"/>
                <a:cs typeface="Courier New"/>
                <a:sym typeface="Courier New"/>
              </a:rPr>
              <a:t>"aside-selected"</a:t>
            </a: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	</a:t>
            </a:r>
            <a:endParaRPr sz="9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900">
                <a:solidFill>
                  <a:srgbClr val="C9D1D9"/>
                </a:solidFill>
                <a:latin typeface="Courier New"/>
                <a:ea typeface="Courier New"/>
                <a:cs typeface="Courier New"/>
                <a:sym typeface="Courier New"/>
              </a:rPr>
              <a:t>});</a:t>
            </a:r>
            <a:endParaRPr sz="900">
              <a:solidFill>
                <a:srgbClr val="C9D1D9"/>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C4D"/>
            </a:gs>
            <a:gs pos="100000">
              <a:srgbClr val="3B616F"/>
            </a:gs>
          </a:gsLst>
          <a:lin ang="0" scaled="0"/>
        </a:gradFill>
      </p:bgPr>
    </p:bg>
    <p:spTree>
      <p:nvGrpSpPr>
        <p:cNvPr id="227" name="Shape 227"/>
        <p:cNvGrpSpPr/>
        <p:nvPr/>
      </p:nvGrpSpPr>
      <p:grpSpPr>
        <a:xfrm>
          <a:off x="0" y="0"/>
          <a:ext cx="0" cy="0"/>
          <a:chOff x="0" y="0"/>
          <a:chExt cx="0" cy="0"/>
        </a:xfrm>
      </p:grpSpPr>
      <p:sp>
        <p:nvSpPr>
          <p:cNvPr id="228" name="Google Shape;228;p33"/>
          <p:cNvSpPr/>
          <p:nvPr/>
        </p:nvSpPr>
        <p:spPr>
          <a:xfrm>
            <a:off x="8209846" y="542307"/>
            <a:ext cx="419804" cy="225168"/>
          </a:xfrm>
          <a:custGeom>
            <a:rect b="b" l="l" r="r" t="t"/>
            <a:pathLst>
              <a:path extrusionOk="0" h="450336" w="839609">
                <a:moveTo>
                  <a:pt x="0" y="0"/>
                </a:moveTo>
                <a:lnTo>
                  <a:pt x="839609" y="0"/>
                </a:lnTo>
                <a:lnTo>
                  <a:pt x="839609" y="450335"/>
                </a:lnTo>
                <a:lnTo>
                  <a:pt x="0" y="450335"/>
                </a:lnTo>
                <a:lnTo>
                  <a:pt x="0" y="0"/>
                </a:lnTo>
                <a:close/>
              </a:path>
            </a:pathLst>
          </a:custGeom>
          <a:blipFill rotWithShape="1">
            <a:blip r:embed="rId3">
              <a:alphaModFix/>
            </a:blip>
            <a:stretch>
              <a:fillRect b="0" l="0" r="0" t="0"/>
            </a:stretch>
          </a:blipFill>
          <a:ln>
            <a:noFill/>
          </a:ln>
        </p:spPr>
      </p:sp>
      <p:sp>
        <p:nvSpPr>
          <p:cNvPr id="229" name="Google Shape;229;p33"/>
          <p:cNvSpPr/>
          <p:nvPr/>
        </p:nvSpPr>
        <p:spPr>
          <a:xfrm>
            <a:off x="7790042" y="542307"/>
            <a:ext cx="419804" cy="225168"/>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4">
              <a:alphaModFix/>
            </a:blip>
            <a:stretch>
              <a:fillRect b="0" l="0" r="0" t="0"/>
            </a:stretch>
          </a:blipFill>
          <a:ln>
            <a:noFill/>
          </a:ln>
        </p:spPr>
      </p:sp>
      <p:sp>
        <p:nvSpPr>
          <p:cNvPr id="230" name="Google Shape;230;p33"/>
          <p:cNvSpPr/>
          <p:nvPr/>
        </p:nvSpPr>
        <p:spPr>
          <a:xfrm>
            <a:off x="888036" y="4507259"/>
            <a:ext cx="1364494" cy="243783"/>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5">
              <a:alphaModFix/>
            </a:blip>
            <a:stretch>
              <a:fillRect b="0" l="0" r="0" t="0"/>
            </a:stretch>
          </a:blipFill>
          <a:ln>
            <a:noFill/>
          </a:ln>
        </p:spPr>
      </p:sp>
      <p:sp>
        <p:nvSpPr>
          <p:cNvPr id="231" name="Google Shape;231;p33"/>
          <p:cNvSpPr/>
          <p:nvPr/>
        </p:nvSpPr>
        <p:spPr>
          <a:xfrm>
            <a:off x="6402198" y="4507259"/>
            <a:ext cx="2227452" cy="203193"/>
          </a:xfrm>
          <a:custGeom>
            <a:rect b="b" l="l" r="r" t="t"/>
            <a:pathLst>
              <a:path extrusionOk="0" h="406385" w="4454904">
                <a:moveTo>
                  <a:pt x="0" y="0"/>
                </a:moveTo>
                <a:lnTo>
                  <a:pt x="4454904" y="0"/>
                </a:lnTo>
                <a:lnTo>
                  <a:pt x="4454904" y="406385"/>
                </a:lnTo>
                <a:lnTo>
                  <a:pt x="0" y="406385"/>
                </a:lnTo>
                <a:lnTo>
                  <a:pt x="0" y="0"/>
                </a:lnTo>
                <a:close/>
              </a:path>
            </a:pathLst>
          </a:custGeom>
          <a:blipFill rotWithShape="1">
            <a:blip r:embed="rId6">
              <a:alphaModFix/>
            </a:blip>
            <a:stretch>
              <a:fillRect b="0" l="0" r="0" t="0"/>
            </a:stretch>
          </a:blipFill>
          <a:ln>
            <a:noFill/>
          </a:ln>
        </p:spPr>
      </p:sp>
      <p:sp>
        <p:nvSpPr>
          <p:cNvPr id="232" name="Google Shape;232;p33"/>
          <p:cNvSpPr/>
          <p:nvPr/>
        </p:nvSpPr>
        <p:spPr>
          <a:xfrm>
            <a:off x="399361" y="-98114"/>
            <a:ext cx="1170922" cy="1506009"/>
          </a:xfrm>
          <a:custGeom>
            <a:rect b="b" l="l" r="r" t="t"/>
            <a:pathLst>
              <a:path extrusionOk="0" h="3012018" w="2341844">
                <a:moveTo>
                  <a:pt x="0" y="0"/>
                </a:moveTo>
                <a:lnTo>
                  <a:pt x="2341844" y="0"/>
                </a:lnTo>
                <a:lnTo>
                  <a:pt x="2341844" y="3012017"/>
                </a:lnTo>
                <a:lnTo>
                  <a:pt x="0" y="3012017"/>
                </a:lnTo>
                <a:lnTo>
                  <a:pt x="0" y="0"/>
                </a:lnTo>
                <a:close/>
              </a:path>
            </a:pathLst>
          </a:custGeom>
          <a:blipFill rotWithShape="1">
            <a:blip r:embed="rId7">
              <a:alphaModFix/>
            </a:blip>
            <a:stretch>
              <a:fillRect b="0" l="0" r="0" t="0"/>
            </a:stretch>
          </a:blipFill>
          <a:ln>
            <a:noFill/>
          </a:ln>
        </p:spPr>
      </p:sp>
      <p:sp>
        <p:nvSpPr>
          <p:cNvPr id="233" name="Google Shape;233;p33"/>
          <p:cNvSpPr txBox="1"/>
          <p:nvPr/>
        </p:nvSpPr>
        <p:spPr>
          <a:xfrm>
            <a:off x="1327997" y="582690"/>
            <a:ext cx="1760700" cy="153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22-23 November 2024</a:t>
            </a:r>
            <a:endParaRPr sz="700"/>
          </a:p>
        </p:txBody>
      </p:sp>
      <p:sp>
        <p:nvSpPr>
          <p:cNvPr id="234" name="Google Shape;234;p33"/>
          <p:cNvSpPr txBox="1"/>
          <p:nvPr/>
        </p:nvSpPr>
        <p:spPr>
          <a:xfrm>
            <a:off x="6729132" y="4536654"/>
            <a:ext cx="15735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00FFFF"/>
                </a:solidFill>
                <a:latin typeface="Gruppo"/>
                <a:ea typeface="Gruppo"/>
                <a:cs typeface="Gruppo"/>
                <a:sym typeface="Gruppo"/>
              </a:rPr>
              <a:t>https://www.jstalks.net/</a:t>
            </a:r>
            <a:endParaRPr sz="700"/>
          </a:p>
        </p:txBody>
      </p:sp>
      <p:sp>
        <p:nvSpPr>
          <p:cNvPr id="235" name="Google Shape;235;p33"/>
          <p:cNvSpPr txBox="1"/>
          <p:nvPr/>
        </p:nvSpPr>
        <p:spPr>
          <a:xfrm>
            <a:off x="3990927" y="4536654"/>
            <a:ext cx="1162200" cy="1539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0" i="0" lang="en" sz="1000" u="none" cap="none" strike="noStrike">
                <a:solidFill>
                  <a:srgbClr val="FFFFFF"/>
                </a:solidFill>
                <a:latin typeface="Gruppo"/>
                <a:ea typeface="Gruppo"/>
                <a:cs typeface="Gruppo"/>
                <a:sym typeface="Gruppo"/>
              </a:rPr>
              <a:t>Sofia, Bulgaria</a:t>
            </a:r>
            <a:endParaRPr sz="700"/>
          </a:p>
        </p:txBody>
      </p:sp>
      <p:sp>
        <p:nvSpPr>
          <p:cNvPr id="236" name="Google Shape;236;p33"/>
          <p:cNvSpPr txBox="1"/>
          <p:nvPr/>
        </p:nvSpPr>
        <p:spPr>
          <a:xfrm>
            <a:off x="-209050" y="767475"/>
            <a:ext cx="9144000" cy="15690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document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ready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function</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a:t>
            </a:r>
            <a:endParaRPr sz="5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8B949E"/>
                </a:solidFill>
                <a:latin typeface="Courier New"/>
                <a:ea typeface="Courier New"/>
                <a:cs typeface="Courier New"/>
                <a:sym typeface="Courier New"/>
              </a:rPr>
              <a:t>     * This part handles the highlighting functionality.</a:t>
            </a:r>
            <a:endParaRPr sz="500">
              <a:solidFill>
                <a:srgbClr val="8B949E"/>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8B949E"/>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aChildren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"aside.sub_cat_active ul li"</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children</a:t>
            </a: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find the a children of the list items</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aArray = []; </a:t>
            </a:r>
            <a:r>
              <a:rPr lang="en" sz="500">
                <a:solidFill>
                  <a:srgbClr val="8B949E"/>
                </a:solidFill>
                <a:latin typeface="Courier New"/>
                <a:ea typeface="Courier New"/>
                <a:cs typeface="Courier New"/>
                <a:sym typeface="Courier New"/>
              </a:rPr>
              <a:t>// create the empty aArray</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for</a:t>
            </a: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i=</a:t>
            </a:r>
            <a:r>
              <a:rPr lang="en" sz="500">
                <a:solidFill>
                  <a:srgbClr val="79C0FF"/>
                </a:solidFill>
                <a:latin typeface="Courier New"/>
                <a:ea typeface="Courier New"/>
                <a:cs typeface="Courier New"/>
                <a:sym typeface="Courier New"/>
              </a:rPr>
              <a:t>0</a:t>
            </a:r>
            <a:r>
              <a:rPr lang="en" sz="500">
                <a:solidFill>
                  <a:srgbClr val="C9D1D9"/>
                </a:solidFill>
                <a:latin typeface="Courier New"/>
                <a:ea typeface="Courier New"/>
                <a:cs typeface="Courier New"/>
                <a:sym typeface="Courier New"/>
              </a:rPr>
              <a:t>; i &lt; aChildren.length; i++) {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aChild = aChildren[i];</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ahref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(aChild).</a:t>
            </a:r>
            <a:r>
              <a:rPr lang="en" sz="500">
                <a:solidFill>
                  <a:srgbClr val="D2A8FF"/>
                </a:solidFill>
                <a:latin typeface="Courier New"/>
                <a:ea typeface="Courier New"/>
                <a:cs typeface="Courier New"/>
                <a:sym typeface="Courier New"/>
              </a:rPr>
              <a:t>attr</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'href'</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aArray.</a:t>
            </a:r>
            <a:r>
              <a:rPr lang="en" sz="500">
                <a:solidFill>
                  <a:srgbClr val="D2A8FF"/>
                </a:solidFill>
                <a:latin typeface="Courier New"/>
                <a:ea typeface="Courier New"/>
                <a:cs typeface="Courier New"/>
                <a:sym typeface="Courier New"/>
              </a:rPr>
              <a:t>push</a:t>
            </a:r>
            <a:r>
              <a:rPr lang="en" sz="500">
                <a:solidFill>
                  <a:srgbClr val="C9D1D9"/>
                </a:solidFill>
                <a:latin typeface="Courier New"/>
                <a:ea typeface="Courier New"/>
                <a:cs typeface="Courier New"/>
                <a:sym typeface="Courier New"/>
              </a:rPr>
              <a:t>(ahref);</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 </a:t>
            </a:r>
            <a:r>
              <a:rPr lang="en" sz="500">
                <a:solidFill>
                  <a:srgbClr val="8B949E"/>
                </a:solidFill>
                <a:latin typeface="Courier New"/>
                <a:ea typeface="Courier New"/>
                <a:cs typeface="Courier New"/>
                <a:sym typeface="Courier New"/>
              </a:rPr>
              <a:t>// this for loop fills the aArray with attribute href values</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window</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scroll</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function</a:t>
            </a:r>
            <a:r>
              <a:rPr lang="en" sz="500">
                <a:solidFill>
                  <a:srgbClr val="C9D1D9"/>
                </a:solidFill>
                <a:latin typeface="Courier New"/>
                <a:ea typeface="Courier New"/>
                <a:cs typeface="Courier New"/>
                <a:sym typeface="Courier New"/>
              </a:rPr>
              <a:t>(e){</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windowPos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window</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scrollTop</a:t>
            </a: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get the offset of the window from the top of page</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windowHeight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window</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height</a:t>
            </a: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get the height of the window</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docHeight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FF7B72"/>
                </a:solidFill>
                <a:latin typeface="Courier New"/>
                <a:ea typeface="Courier New"/>
                <a:cs typeface="Courier New"/>
                <a:sym typeface="Courier New"/>
              </a:rPr>
              <a:t>document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height</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for</a:t>
            </a: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i=</a:t>
            </a:r>
            <a:r>
              <a:rPr lang="en" sz="500">
                <a:solidFill>
                  <a:srgbClr val="79C0FF"/>
                </a:solidFill>
                <a:latin typeface="Courier New"/>
                <a:ea typeface="Courier New"/>
                <a:cs typeface="Courier New"/>
                <a:sym typeface="Courier New"/>
              </a:rPr>
              <a:t>0</a:t>
            </a:r>
            <a:r>
              <a:rPr lang="en" sz="500">
                <a:solidFill>
                  <a:srgbClr val="C9D1D9"/>
                </a:solidFill>
                <a:latin typeface="Courier New"/>
                <a:ea typeface="Courier New"/>
                <a:cs typeface="Courier New"/>
                <a:sym typeface="Courier New"/>
              </a:rPr>
              <a:t>; i &lt; aArray.length; i++)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theID = aArray[i];</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divPos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(theID).</a:t>
            </a:r>
            <a:r>
              <a:rPr lang="en" sz="500">
                <a:solidFill>
                  <a:srgbClr val="D2A8FF"/>
                </a:solidFill>
                <a:latin typeface="Courier New"/>
                <a:ea typeface="Courier New"/>
                <a:cs typeface="Courier New"/>
                <a:sym typeface="Courier New"/>
              </a:rPr>
              <a:t>offset</a:t>
            </a:r>
            <a:r>
              <a:rPr lang="en" sz="500">
                <a:solidFill>
                  <a:srgbClr val="C9D1D9"/>
                </a:solidFill>
                <a:latin typeface="Courier New"/>
                <a:ea typeface="Courier New"/>
                <a:cs typeface="Courier New"/>
                <a:sym typeface="Courier New"/>
              </a:rPr>
              <a:t>().top + (-</a:t>
            </a:r>
            <a:r>
              <a:rPr lang="en" sz="500">
                <a:solidFill>
                  <a:srgbClr val="79C0FF"/>
                </a:solidFill>
                <a:latin typeface="Courier New"/>
                <a:ea typeface="Courier New"/>
                <a:cs typeface="Courier New"/>
                <a:sym typeface="Courier New"/>
              </a:rPr>
              <a:t>100</a:t>
            </a: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get the offset of the div from the top of page</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divHeight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(theID).</a:t>
            </a:r>
            <a:r>
              <a:rPr lang="en" sz="500">
                <a:solidFill>
                  <a:srgbClr val="D2A8FF"/>
                </a:solidFill>
                <a:latin typeface="Courier New"/>
                <a:ea typeface="Courier New"/>
                <a:cs typeface="Courier New"/>
                <a:sym typeface="Courier New"/>
              </a:rPr>
              <a:t>height</a:t>
            </a: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get the height of the div in question</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if</a:t>
            </a:r>
            <a:r>
              <a:rPr lang="en" sz="500">
                <a:solidFill>
                  <a:srgbClr val="C9D1D9"/>
                </a:solidFill>
                <a:latin typeface="Courier New"/>
                <a:ea typeface="Courier New"/>
                <a:cs typeface="Courier New"/>
                <a:sym typeface="Courier New"/>
              </a:rPr>
              <a:t> (windowPos &gt;= divPos &amp;&amp; windowPos &lt; (divPos + divHeight))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"a[href='"</a:t>
            </a:r>
            <a:r>
              <a:rPr lang="en" sz="500">
                <a:solidFill>
                  <a:srgbClr val="C9D1D9"/>
                </a:solidFill>
                <a:latin typeface="Courier New"/>
                <a:ea typeface="Courier New"/>
                <a:cs typeface="Courier New"/>
                <a:sym typeface="Courier New"/>
              </a:rPr>
              <a:t> + theID + </a:t>
            </a:r>
            <a:r>
              <a:rPr lang="en" sz="500">
                <a:solidFill>
                  <a:srgbClr val="A5D6FF"/>
                </a:solidFill>
                <a:latin typeface="Courier New"/>
                <a:ea typeface="Courier New"/>
                <a:cs typeface="Courier New"/>
                <a:sym typeface="Courier New"/>
              </a:rPr>
              <a: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parent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addClass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"a[href='"</a:t>
            </a:r>
            <a:r>
              <a:rPr lang="en" sz="500">
                <a:solidFill>
                  <a:srgbClr val="C9D1D9"/>
                </a:solidFill>
                <a:latin typeface="Courier New"/>
                <a:ea typeface="Courier New"/>
                <a:cs typeface="Courier New"/>
                <a:sym typeface="Courier New"/>
              </a:rPr>
              <a:t> + theID + </a:t>
            </a:r>
            <a:r>
              <a:rPr lang="en" sz="500">
                <a:solidFill>
                  <a:srgbClr val="A5D6FF"/>
                </a:solidFill>
                <a:latin typeface="Courier New"/>
                <a:ea typeface="Courier New"/>
                <a:cs typeface="Courier New"/>
                <a:sym typeface="Courier New"/>
              </a:rPr>
              <a: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addClass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"selected-link"</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if</a:t>
            </a:r>
            <a:r>
              <a:rPr lang="en" sz="500">
                <a:solidFill>
                  <a:srgbClr val="C9D1D9"/>
                </a:solidFill>
                <a:latin typeface="Courier New"/>
                <a:ea typeface="Courier New"/>
                <a:cs typeface="Courier New"/>
                <a:sym typeface="Courier New"/>
              </a:rPr>
              <a:t>(isMobile.matches &amp;&amp; </a:t>
            </a:r>
            <a:r>
              <a:rPr lang="en" sz="500">
                <a:solidFill>
                  <a:srgbClr val="FF7B72"/>
                </a:solidFill>
                <a:latin typeface="Courier New"/>
                <a:ea typeface="Courier New"/>
                <a:cs typeface="Courier New"/>
                <a:sym typeface="Courier New"/>
              </a:rPr>
              <a:t>window</a:t>
            </a:r>
            <a:r>
              <a:rPr lang="en" sz="500">
                <a:solidFill>
                  <a:srgbClr val="C9D1D9"/>
                </a:solidFill>
                <a:latin typeface="Courier New"/>
                <a:ea typeface="Courier New"/>
                <a:cs typeface="Courier New"/>
                <a:sym typeface="Courier New"/>
              </a:rPr>
              <a:t>.location.href.</a:t>
            </a:r>
            <a:r>
              <a:rPr lang="en" sz="500">
                <a:solidFill>
                  <a:srgbClr val="D2A8FF"/>
                </a:solidFill>
                <a:latin typeface="Courier New"/>
                <a:ea typeface="Courier New"/>
                <a:cs typeface="Courier New"/>
                <a:sym typeface="Courier New"/>
              </a:rPr>
              <a:t>indexOf</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".php"</a:t>
            </a:r>
            <a:r>
              <a:rPr lang="en" sz="500">
                <a:solidFill>
                  <a:srgbClr val="C9D1D9"/>
                </a:solidFill>
                <a:latin typeface="Courier New"/>
                <a:ea typeface="Courier New"/>
                <a:cs typeface="Courier New"/>
                <a:sym typeface="Courier New"/>
              </a:rPr>
              <a:t>) &gt; -</a:t>
            </a:r>
            <a:r>
              <a:rPr lang="en" sz="500">
                <a:solidFill>
                  <a:srgbClr val="79C0FF"/>
                </a:solidFill>
                <a:latin typeface="Courier New"/>
                <a:ea typeface="Courier New"/>
                <a:cs typeface="Courier New"/>
                <a:sym typeface="Courier New"/>
              </a:rPr>
              <a:t>1</a:t>
            </a: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"body.subcat-page aside.sub_cat_active ul li .selected-link"</a:t>
            </a:r>
            <a:r>
              <a:rPr lang="en" sz="500">
                <a:solidFill>
                  <a:srgbClr val="C9D1D9"/>
                </a:solidFill>
                <a:latin typeface="Courier New"/>
                <a:ea typeface="Courier New"/>
                <a:cs typeface="Courier New"/>
                <a:sym typeface="Courier New"/>
              </a:rPr>
              <a:t>)[</a:t>
            </a:r>
            <a:r>
              <a:rPr lang="en" sz="500">
                <a:solidFill>
                  <a:srgbClr val="79C0FF"/>
                </a:solidFill>
                <a:latin typeface="Courier New"/>
                <a:ea typeface="Courier New"/>
                <a:cs typeface="Courier New"/>
                <a:sym typeface="Courier New"/>
              </a:rPr>
              <a:t>0</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scrollIntoView</a:t>
            </a:r>
            <a:r>
              <a:rPr lang="en" sz="500">
                <a:solidFill>
                  <a:srgbClr val="C9D1D9"/>
                </a:solidFill>
                <a:latin typeface="Courier New"/>
                <a:ea typeface="Courier New"/>
                <a:cs typeface="Courier New"/>
                <a:sym typeface="Courier New"/>
              </a:rPr>
              <a:t>( { </a:t>
            </a:r>
            <a:r>
              <a:rPr lang="en" sz="500">
                <a:solidFill>
                  <a:srgbClr val="79C0FF"/>
                </a:solidFill>
                <a:latin typeface="Courier New"/>
                <a:ea typeface="Courier New"/>
                <a:cs typeface="Courier New"/>
                <a:sym typeface="Courier New"/>
              </a:rPr>
              <a:t>inline</a:t>
            </a:r>
            <a:r>
              <a:rPr lang="en" sz="500">
                <a:solidFill>
                  <a:srgbClr val="C9D1D9"/>
                </a:solidFill>
                <a:latin typeface="Courier New"/>
                <a:ea typeface="Courier New"/>
                <a:cs typeface="Courier New"/>
                <a:sym typeface="Courier New"/>
              </a:rPr>
              <a:t>: </a:t>
            </a:r>
            <a:r>
              <a:rPr lang="en" sz="500">
                <a:solidFill>
                  <a:srgbClr val="A5D6FF"/>
                </a:solidFill>
                <a:latin typeface="Courier New"/>
                <a:ea typeface="Courier New"/>
                <a:cs typeface="Courier New"/>
                <a:sym typeface="Courier New"/>
              </a:rPr>
              <a:t>"center"</a:t>
            </a:r>
            <a:r>
              <a:rPr lang="en" sz="500">
                <a:solidFill>
                  <a:srgbClr val="C9D1D9"/>
                </a:solidFill>
                <a:latin typeface="Courier New"/>
                <a:ea typeface="Courier New"/>
                <a:cs typeface="Courier New"/>
                <a:sym typeface="Courier New"/>
              </a:rPr>
              <a:t> }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8B949E"/>
                </a:solidFill>
                <a:latin typeface="Courier New"/>
                <a:ea typeface="Courier New"/>
                <a:cs typeface="Courier New"/>
                <a:sym typeface="Courier New"/>
              </a:rPr>
              <a:t>// jQuery("body.subcat-page aside.sub_cat_active ul li .selected-link")[0].scrollIntoView();</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 </a:t>
            </a:r>
            <a:r>
              <a:rPr lang="en" sz="500">
                <a:solidFill>
                  <a:srgbClr val="FF7B72"/>
                </a:solidFill>
                <a:latin typeface="Courier New"/>
                <a:ea typeface="Courier New"/>
                <a:cs typeface="Courier New"/>
                <a:sym typeface="Courier New"/>
              </a:rPr>
              <a:t>else</a:t>
            </a: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"a[href='"</a:t>
            </a:r>
            <a:r>
              <a:rPr lang="en" sz="500">
                <a:solidFill>
                  <a:srgbClr val="C9D1D9"/>
                </a:solidFill>
                <a:latin typeface="Courier New"/>
                <a:ea typeface="Courier New"/>
                <a:cs typeface="Courier New"/>
                <a:sym typeface="Courier New"/>
              </a:rPr>
              <a:t> + theID + </a:t>
            </a:r>
            <a:r>
              <a:rPr lang="en" sz="500">
                <a:solidFill>
                  <a:srgbClr val="A5D6FF"/>
                </a:solidFill>
                <a:latin typeface="Courier New"/>
                <a:ea typeface="Courier New"/>
                <a:cs typeface="Courier New"/>
                <a:sym typeface="Courier New"/>
              </a:rPr>
              <a: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parent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removeClass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"a[href='"</a:t>
            </a:r>
            <a:r>
              <a:rPr lang="en" sz="500">
                <a:solidFill>
                  <a:srgbClr val="C9D1D9"/>
                </a:solidFill>
                <a:latin typeface="Courier New"/>
                <a:ea typeface="Courier New"/>
                <a:cs typeface="Courier New"/>
                <a:sym typeface="Courier New"/>
              </a:rPr>
              <a:t> + theID + </a:t>
            </a:r>
            <a:r>
              <a:rPr lang="en" sz="500">
                <a:solidFill>
                  <a:srgbClr val="A5D6FF"/>
                </a:solidFill>
                <a:latin typeface="Courier New"/>
                <a:ea typeface="Courier New"/>
                <a:cs typeface="Courier New"/>
                <a:sym typeface="Courier New"/>
              </a:rPr>
              <a: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removeClass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"selected-link"</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if</a:t>
            </a:r>
            <a:r>
              <a:rPr lang="en" sz="500">
                <a:solidFill>
                  <a:srgbClr val="C9D1D9"/>
                </a:solidFill>
                <a:latin typeface="Courier New"/>
                <a:ea typeface="Courier New"/>
                <a:cs typeface="Courier New"/>
                <a:sym typeface="Courier New"/>
              </a:rPr>
              <a:t>(windowPos + windowHeight == docHeight)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if</a:t>
            </a: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"#v-nav ul li:last-child a"</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parent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hasClass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FF7B72"/>
                </a:solidFill>
                <a:latin typeface="Courier New"/>
                <a:ea typeface="Courier New"/>
                <a:cs typeface="Courier New"/>
                <a:sym typeface="Courier New"/>
              </a:rPr>
              <a:t>var</a:t>
            </a:r>
            <a:r>
              <a:rPr lang="en" sz="500">
                <a:solidFill>
                  <a:srgbClr val="C9D1D9"/>
                </a:solidFill>
                <a:latin typeface="Courier New"/>
                <a:ea typeface="Courier New"/>
                <a:cs typeface="Courier New"/>
                <a:sym typeface="Courier New"/>
              </a:rPr>
              <a:t> navActiveCurrent =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children</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attr</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"href"</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"a[href='"</a:t>
            </a:r>
            <a:r>
              <a:rPr lang="en" sz="500">
                <a:solidFill>
                  <a:srgbClr val="C9D1D9"/>
                </a:solidFill>
                <a:latin typeface="Courier New"/>
                <a:ea typeface="Courier New"/>
                <a:cs typeface="Courier New"/>
                <a:sym typeface="Courier New"/>
              </a:rPr>
              <a:t> + navActiveCurrent + </a:t>
            </a:r>
            <a:r>
              <a:rPr lang="en" sz="500">
                <a:solidFill>
                  <a:srgbClr val="A5D6FF"/>
                </a:solidFill>
                <a:latin typeface="Courier New"/>
                <a:ea typeface="Courier New"/>
                <a:cs typeface="Courier New"/>
                <a:sym typeface="Courier New"/>
              </a:rPr>
              <a: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parent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removeClass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r>
              <a:rPr lang="en" sz="500">
                <a:solidFill>
                  <a:srgbClr val="D2A8FF"/>
                </a:solidFill>
                <a:latin typeface="Courier New"/>
                <a:ea typeface="Courier New"/>
                <a:cs typeface="Courier New"/>
                <a:sym typeface="Courier New"/>
              </a:rPr>
              <a:t>jQuery</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"#v-nav ul li:last-child a"</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parent</a:t>
            </a:r>
            <a:r>
              <a:rPr lang="en" sz="500">
                <a:solidFill>
                  <a:srgbClr val="C9D1D9"/>
                </a:solidFill>
                <a:latin typeface="Courier New"/>
                <a:ea typeface="Courier New"/>
                <a:cs typeface="Courier New"/>
                <a:sym typeface="Courier New"/>
              </a:rPr>
              <a:t>().</a:t>
            </a:r>
            <a:r>
              <a:rPr lang="en" sz="500">
                <a:solidFill>
                  <a:srgbClr val="D2A8FF"/>
                </a:solidFill>
                <a:latin typeface="Courier New"/>
                <a:ea typeface="Courier New"/>
                <a:cs typeface="Courier New"/>
                <a:sym typeface="Courier New"/>
              </a:rPr>
              <a:t>addClass</a:t>
            </a:r>
            <a:r>
              <a:rPr lang="en" sz="500">
                <a:solidFill>
                  <a:srgbClr val="C9D1D9"/>
                </a:solidFill>
                <a:latin typeface="Courier New"/>
                <a:ea typeface="Courier New"/>
                <a:cs typeface="Courier New"/>
                <a:sym typeface="Courier New"/>
              </a:rPr>
              <a:t>(</a:t>
            </a:r>
            <a:r>
              <a:rPr lang="en" sz="500">
                <a:solidFill>
                  <a:srgbClr val="A5D6FF"/>
                </a:solidFill>
                <a:latin typeface="Courier New"/>
                <a:ea typeface="Courier New"/>
                <a:cs typeface="Courier New"/>
                <a:sym typeface="Courier New"/>
              </a:rPr>
              <a:t>"aside-selected"</a:t>
            </a: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	</a:t>
            </a:r>
            <a:endParaRPr sz="500">
              <a:solidFill>
                <a:srgbClr val="C9D1D9"/>
              </a:solidFill>
              <a:latin typeface="Courier New"/>
              <a:ea typeface="Courier New"/>
              <a:cs typeface="Courier New"/>
              <a:sym typeface="Courier New"/>
            </a:endParaRPr>
          </a:p>
          <a:p>
            <a:pPr indent="0" lvl="0" marL="457200" rtl="0" algn="l">
              <a:lnSpc>
                <a:spcPct val="100000"/>
              </a:lnSpc>
              <a:spcBef>
                <a:spcPts val="0"/>
              </a:spcBef>
              <a:spcAft>
                <a:spcPts val="0"/>
              </a:spcAft>
              <a:buNone/>
            </a:pPr>
            <a:r>
              <a:rPr lang="en" sz="500">
                <a:solidFill>
                  <a:srgbClr val="C9D1D9"/>
                </a:solidFill>
                <a:latin typeface="Courier New"/>
                <a:ea typeface="Courier New"/>
                <a:cs typeface="Courier New"/>
                <a:sym typeface="Courier New"/>
              </a:rPr>
              <a:t>});</a:t>
            </a:r>
            <a:endParaRPr sz="500">
              <a:solidFill>
                <a:srgbClr val="C9D1D9"/>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